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78" r:id="rId3"/>
    <p:sldId id="628" r:id="rId4"/>
    <p:sldId id="634" r:id="rId5"/>
    <p:sldId id="636" r:id="rId6"/>
    <p:sldId id="709" r:id="rId7"/>
    <p:sldId id="635" r:id="rId8"/>
    <p:sldId id="312" r:id="rId9"/>
    <p:sldId id="629" r:id="rId10"/>
    <p:sldId id="630" r:id="rId11"/>
    <p:sldId id="633" r:id="rId12"/>
    <p:sldId id="631" r:id="rId13"/>
    <p:sldId id="626" r:id="rId14"/>
    <p:sldId id="637" r:id="rId15"/>
    <p:sldId id="638" r:id="rId16"/>
    <p:sldId id="639" r:id="rId17"/>
    <p:sldId id="643" r:id="rId18"/>
    <p:sldId id="644" r:id="rId19"/>
    <p:sldId id="645" r:id="rId20"/>
    <p:sldId id="646" r:id="rId21"/>
    <p:sldId id="647" r:id="rId22"/>
    <p:sldId id="648" r:id="rId23"/>
    <p:sldId id="655" r:id="rId24"/>
    <p:sldId id="656" r:id="rId25"/>
    <p:sldId id="657" r:id="rId26"/>
    <p:sldId id="659" r:id="rId27"/>
    <p:sldId id="649" r:id="rId28"/>
    <p:sldId id="650" r:id="rId29"/>
    <p:sldId id="651" r:id="rId30"/>
    <p:sldId id="652" r:id="rId31"/>
    <p:sldId id="654" r:id="rId32"/>
    <p:sldId id="660" r:id="rId33"/>
    <p:sldId id="661" r:id="rId34"/>
    <p:sldId id="665" r:id="rId35"/>
    <p:sldId id="662" r:id="rId36"/>
    <p:sldId id="663" r:id="rId37"/>
    <p:sldId id="664" r:id="rId38"/>
    <p:sldId id="666" r:id="rId39"/>
    <p:sldId id="667" r:id="rId40"/>
    <p:sldId id="668" r:id="rId41"/>
    <p:sldId id="669" r:id="rId42"/>
    <p:sldId id="670" r:id="rId43"/>
    <p:sldId id="671" r:id="rId44"/>
    <p:sldId id="672" r:id="rId45"/>
    <p:sldId id="673" r:id="rId46"/>
    <p:sldId id="675" r:id="rId47"/>
    <p:sldId id="674" r:id="rId48"/>
    <p:sldId id="676" r:id="rId49"/>
    <p:sldId id="640" r:id="rId50"/>
    <p:sldId id="677" r:id="rId51"/>
    <p:sldId id="679" r:id="rId52"/>
    <p:sldId id="680" r:id="rId53"/>
    <p:sldId id="682" r:id="rId54"/>
    <p:sldId id="687" r:id="rId55"/>
    <p:sldId id="684" r:id="rId56"/>
    <p:sldId id="685" r:id="rId57"/>
    <p:sldId id="686" r:id="rId58"/>
    <p:sldId id="688" r:id="rId59"/>
    <p:sldId id="689" r:id="rId60"/>
    <p:sldId id="641" r:id="rId61"/>
    <p:sldId id="683" r:id="rId62"/>
    <p:sldId id="691" r:id="rId63"/>
    <p:sldId id="690" r:id="rId64"/>
    <p:sldId id="693" r:id="rId65"/>
    <p:sldId id="692" r:id="rId66"/>
    <p:sldId id="694" r:id="rId67"/>
    <p:sldId id="697" r:id="rId68"/>
    <p:sldId id="698" r:id="rId69"/>
    <p:sldId id="695" r:id="rId70"/>
    <p:sldId id="642" r:id="rId71"/>
    <p:sldId id="696" r:id="rId72"/>
    <p:sldId id="702" r:id="rId73"/>
    <p:sldId id="703" r:id="rId74"/>
    <p:sldId id="699" r:id="rId75"/>
    <p:sldId id="700" r:id="rId76"/>
    <p:sldId id="704" r:id="rId77"/>
    <p:sldId id="706" r:id="rId78"/>
    <p:sldId id="705" r:id="rId79"/>
    <p:sldId id="708" r:id="rId80"/>
    <p:sldId id="707" r:id="rId81"/>
    <p:sldId id="593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CAD"/>
    <a:srgbClr val="165D7F"/>
    <a:srgbClr val="DFF2D7"/>
    <a:srgbClr val="FF7E79"/>
    <a:srgbClr val="E7E6E6"/>
    <a:srgbClr val="ECEAFE"/>
    <a:srgbClr val="FFF3CC"/>
    <a:srgbClr val="FFE58E"/>
    <a:srgbClr val="BEE1B0"/>
    <a:srgbClr val="D7A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64" autoAdjust="0"/>
    <p:restoredTop sz="96197" autoAdjust="0"/>
  </p:normalViewPr>
  <p:slideViewPr>
    <p:cSldViewPr snapToGrid="0">
      <p:cViewPr varScale="1">
        <p:scale>
          <a:sx n="119" d="100"/>
          <a:sy n="119" d="100"/>
        </p:scale>
        <p:origin x="4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09260-0DFA-4689-97F6-9E3AB5130734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97134-6068-4F10-A427-1D6EBD41F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50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35" y="771703"/>
            <a:ext cx="4846330" cy="893066"/>
          </a:xfrm>
          <a:prstGeom prst="rect">
            <a:avLst/>
          </a:prstGeom>
        </p:spPr>
      </p:pic>
      <p:sp>
        <p:nvSpPr>
          <p:cNvPr id="37" name="矩形 36"/>
          <p:cNvSpPr/>
          <p:nvPr userDrawn="1"/>
        </p:nvSpPr>
        <p:spPr>
          <a:xfrm>
            <a:off x="0" y="0"/>
            <a:ext cx="1800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1800000" y="0"/>
            <a:ext cx="6480000" cy="180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8280000" y="0"/>
            <a:ext cx="3912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0" y="6686550"/>
            <a:ext cx="12192000" cy="180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3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800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800000" y="0"/>
            <a:ext cx="6480000" cy="180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280000" y="0"/>
            <a:ext cx="3912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514905" y="486327"/>
            <a:ext cx="288000" cy="288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63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02F26-E992-7837-BC4B-4069386CB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9C5173-0B4E-38FE-40E4-D656AA1FF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0A21D-B8F7-FFB0-47CA-D09445E1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CD12-893D-4E43-9325-CBA51CF19F84}" type="datetimeFigureOut">
              <a:rPr kumimoji="1" lang="zh-CN" altLang="en-US" smtClean="0"/>
              <a:t>2024/1/4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2AD3D-22EB-3212-ED15-49566E4E6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C78EF-4F1E-2C1E-9E15-CDAC8381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B979-55E4-D943-B032-3E998E49A5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882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8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svg"/><Relationship Id="rId7" Type="http://schemas.openxmlformats.org/officeDocument/2006/relationships/image" Target="../media/image15.svg"/><Relationship Id="rId12" Type="http://schemas.openxmlformats.org/officeDocument/2006/relationships/image" Target="../media/image3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20.png"/><Relationship Id="rId4" Type="http://schemas.openxmlformats.org/officeDocument/2006/relationships/image" Target="../media/image30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70.png"/><Relationship Id="rId7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70.png"/><Relationship Id="rId7" Type="http://schemas.openxmlformats.org/officeDocument/2006/relationships/image" Target="../media/image500.png"/><Relationship Id="rId12" Type="http://schemas.openxmlformats.org/officeDocument/2006/relationships/image" Target="../media/image5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.gif"/><Relationship Id="rId4" Type="http://schemas.openxmlformats.org/officeDocument/2006/relationships/image" Target="../media/image480.png"/><Relationship Id="rId9" Type="http://schemas.openxmlformats.org/officeDocument/2006/relationships/image" Target="../media/image5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em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0.emf"/><Relationship Id="rId5" Type="http://schemas.openxmlformats.org/officeDocument/2006/relationships/image" Target="../media/image5.gif"/><Relationship Id="rId10" Type="http://schemas.openxmlformats.org/officeDocument/2006/relationships/image" Target="../media/image64.png"/><Relationship Id="rId4" Type="http://schemas.openxmlformats.org/officeDocument/2006/relationships/image" Target="../media/image4.png"/><Relationship Id="rId9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1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721.png"/><Relationship Id="rId7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1.png"/><Relationship Id="rId9" Type="http://schemas.openxmlformats.org/officeDocument/2006/relationships/image" Target="../media/image6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3" Type="http://schemas.openxmlformats.org/officeDocument/2006/relationships/image" Target="../media/image74.png"/><Relationship Id="rId7" Type="http://schemas.openxmlformats.org/officeDocument/2006/relationships/image" Target="../media/image7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emf"/><Relationship Id="rId5" Type="http://schemas.openxmlformats.org/officeDocument/2006/relationships/image" Target="../media/image5.gif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7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emf"/><Relationship Id="rId11" Type="http://schemas.openxmlformats.org/officeDocument/2006/relationships/image" Target="../media/image721.png"/><Relationship Id="rId5" Type="http://schemas.openxmlformats.org/officeDocument/2006/relationships/image" Target="../media/image5.gif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4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8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89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89.jpe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101.png"/><Relationship Id="rId5" Type="http://schemas.openxmlformats.org/officeDocument/2006/relationships/image" Target="../media/image91.png"/><Relationship Id="rId10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sv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1.svg"/><Relationship Id="rId10" Type="http://schemas.openxmlformats.org/officeDocument/2006/relationships/image" Target="../media/image20.png"/><Relationship Id="rId4" Type="http://schemas.openxmlformats.org/officeDocument/2006/relationships/image" Target="../media/image30.png"/><Relationship Id="rId9" Type="http://schemas.openxmlformats.org/officeDocument/2006/relationships/image" Target="../media/image17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1.svg"/><Relationship Id="rId7" Type="http://schemas.openxmlformats.org/officeDocument/2006/relationships/image" Target="../media/image1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svg"/><Relationship Id="rId7" Type="http://schemas.openxmlformats.org/officeDocument/2006/relationships/image" Target="../media/image15.svg"/><Relationship Id="rId12" Type="http://schemas.openxmlformats.org/officeDocument/2006/relationships/image" Target="../media/image3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20.png"/><Relationship Id="rId4" Type="http://schemas.openxmlformats.org/officeDocument/2006/relationships/image" Target="../media/image30.png"/><Relationship Id="rId9" Type="http://schemas.openxmlformats.org/officeDocument/2006/relationships/image" Target="../media/image17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7.svg"/><Relationship Id="rId7" Type="http://schemas.openxmlformats.org/officeDocument/2006/relationships/image" Target="../media/image7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7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.gif"/><Relationship Id="rId7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4.png"/><Relationship Id="rId7" Type="http://schemas.openxmlformats.org/officeDocument/2006/relationships/image" Target="../media/image1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05.png"/><Relationship Id="rId4" Type="http://schemas.openxmlformats.org/officeDocument/2006/relationships/image" Target="../media/image5.gif"/><Relationship Id="rId9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82D6C5-7F92-5338-B7A4-0D1E46305B22}"/>
              </a:ext>
            </a:extLst>
          </p:cNvPr>
          <p:cNvSpPr txBox="1"/>
          <p:nvPr/>
        </p:nvSpPr>
        <p:spPr>
          <a:xfrm>
            <a:off x="117781" y="2371207"/>
            <a:ext cx="11956438" cy="325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隐蔽安全计算进展</a:t>
            </a:r>
            <a:endParaRPr kumimoji="1" lang="en-US" altLang="zh-CN" sz="36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32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Advances</a:t>
            </a:r>
            <a:r>
              <a:rPr kumimoji="1" lang="zh-CN" altLang="en-US" sz="32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 MPC with Covert Security</a:t>
            </a:r>
          </a:p>
          <a:p>
            <a:pPr algn="ctr">
              <a:lnSpc>
                <a:spcPct val="150000"/>
              </a:lnSpc>
            </a:pP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杨鹏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2024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年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月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E7627D-5ED1-320B-6496-0060027E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8" y="257423"/>
            <a:ext cx="4680000" cy="8598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A566D21-FC80-D1D7-CA39-AB13A683B998}"/>
              </a:ext>
            </a:extLst>
          </p:cNvPr>
          <p:cNvSpPr/>
          <p:nvPr/>
        </p:nvSpPr>
        <p:spPr>
          <a:xfrm rot="16200000">
            <a:off x="2787014" y="-2554935"/>
            <a:ext cx="6617972" cy="11956437"/>
          </a:xfrm>
          <a:prstGeom prst="rect">
            <a:avLst/>
          </a:prstGeom>
          <a:noFill/>
          <a:ln w="38100">
            <a:solidFill>
              <a:srgbClr val="005A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52CA0F-E2F7-E618-622D-DEE3D332C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3" t="19383" r="19574" b="18580"/>
          <a:stretch/>
        </p:blipFill>
        <p:spPr>
          <a:xfrm>
            <a:off x="7684434" y="257423"/>
            <a:ext cx="862013" cy="864000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5691B46-B29A-60E1-1ABE-F6B5D22E078E}"/>
              </a:ext>
            </a:extLst>
          </p:cNvPr>
          <p:cNvSpPr txBox="1"/>
          <p:nvPr/>
        </p:nvSpPr>
        <p:spPr>
          <a:xfrm>
            <a:off x="8546447" y="273925"/>
            <a:ext cx="35258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000" spc="200" dirty="0">
                <a:solidFill>
                  <a:srgbClr val="165D7F"/>
                </a:solidFill>
                <a:latin typeface="SimHei" panose="02010609060101010101" pitchFamily="49" charset="-122"/>
                <a:ea typeface="SimHei" panose="02010609060101010101" pitchFamily="49" charset="-122"/>
                <a:cs typeface="Yuppy SC" panose="020F0603040207020204" pitchFamily="34" charset="-122"/>
              </a:rPr>
              <a:t>安全多方计算</a:t>
            </a:r>
            <a:r>
              <a:rPr kumimoji="1" lang="en-US" altLang="zh-CN" sz="3000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MPC</a:t>
            </a:r>
          </a:p>
          <a:p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Secure</a:t>
            </a:r>
            <a:r>
              <a:rPr kumimoji="1" lang="zh-CN" altLang="en-US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Multi-Party</a:t>
            </a:r>
            <a:r>
              <a:rPr kumimoji="1" lang="zh-CN" altLang="en-US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Computation</a:t>
            </a:r>
            <a:endParaRPr kumimoji="1" lang="zh-CN" altLang="en-US" dirty="0">
              <a:solidFill>
                <a:srgbClr val="165D7F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183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 descr="吐舌的脸轮廓 纯色填充">
            <a:extLst>
              <a:ext uri="{FF2B5EF4-FFF2-40B4-BE49-F238E27FC236}">
                <a16:creationId xmlns:a16="http://schemas.microsoft.com/office/drawing/2014/main" id="{BFABE991-8CD7-28D4-B2C2-2B42F99B55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4596" y="2785974"/>
            <a:ext cx="914400" cy="9144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DBCAA46-0F30-2B82-8656-3D2F2B988D90}"/>
              </a:ext>
            </a:extLst>
          </p:cNvPr>
          <p:cNvSpPr txBox="1">
            <a:spLocks/>
          </p:cNvSpPr>
          <p:nvPr/>
        </p:nvSpPr>
        <p:spPr>
          <a:xfrm>
            <a:off x="838200" y="923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Publicly Verifiable Covert (PVC)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Security [AO12]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852CC0E-C6F2-B56A-E61B-A6ED51000255}"/>
              </a:ext>
            </a:extLst>
          </p:cNvPr>
          <p:cNvGrpSpPr/>
          <p:nvPr/>
        </p:nvGrpSpPr>
        <p:grpSpPr>
          <a:xfrm>
            <a:off x="977599" y="3496138"/>
            <a:ext cx="914400" cy="914400"/>
            <a:chOff x="3222142" y="2374505"/>
            <a:chExt cx="914400" cy="914400"/>
          </a:xfrm>
        </p:grpSpPr>
        <p:pic>
          <p:nvPicPr>
            <p:cNvPr id="6" name="内容占位符 5" descr="用户 纯色填充">
              <a:extLst>
                <a:ext uri="{FF2B5EF4-FFF2-40B4-BE49-F238E27FC236}">
                  <a16:creationId xmlns:a16="http://schemas.microsoft.com/office/drawing/2014/main" id="{83044AC6-F808-42F2-383B-05DB513C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7" name="图形 6" descr="实心填充的恶魔表情 纯色填充">
              <a:extLst>
                <a:ext uri="{FF2B5EF4-FFF2-40B4-BE49-F238E27FC236}">
                  <a16:creationId xmlns:a16="http://schemas.microsoft.com/office/drawing/2014/main" id="{16677BF3-E692-5ED9-3E4F-2F678F8C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8" name="直接连接符 8">
            <a:extLst>
              <a:ext uri="{FF2B5EF4-FFF2-40B4-BE49-F238E27FC236}">
                <a16:creationId xmlns:a16="http://schemas.microsoft.com/office/drawing/2014/main" id="{F603A920-9707-8CA6-A830-EB08DDE50EA7}"/>
              </a:ext>
            </a:extLst>
          </p:cNvPr>
          <p:cNvCxnSpPr>
            <a:cxnSpLocks/>
          </p:cNvCxnSpPr>
          <p:nvPr/>
        </p:nvCxnSpPr>
        <p:spPr>
          <a:xfrm>
            <a:off x="1892002" y="3927587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9" name="直接箭头连接符 11">
            <a:extLst>
              <a:ext uri="{FF2B5EF4-FFF2-40B4-BE49-F238E27FC236}">
                <a16:creationId xmlns:a16="http://schemas.microsoft.com/office/drawing/2014/main" id="{6C1A5AF3-461B-FA57-D1B8-2968A5D69D6F}"/>
              </a:ext>
            </a:extLst>
          </p:cNvPr>
          <p:cNvCxnSpPr>
            <a:cxnSpLocks/>
          </p:cNvCxnSpPr>
          <p:nvPr/>
        </p:nvCxnSpPr>
        <p:spPr>
          <a:xfrm flipV="1">
            <a:off x="4797494" y="3280507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F14DA29-878C-A205-4F2E-96482BA3A9D4}"/>
              </a:ext>
            </a:extLst>
          </p:cNvPr>
          <p:cNvSpPr txBox="1"/>
          <p:nvPr/>
        </p:nvSpPr>
        <p:spPr>
          <a:xfrm>
            <a:off x="2051372" y="3557582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789CB-266C-D0E0-CAB3-3B9F6988E689}"/>
              </a:ext>
            </a:extLst>
          </p:cNvPr>
          <p:cNvSpPr txBox="1"/>
          <p:nvPr/>
        </p:nvSpPr>
        <p:spPr>
          <a:xfrm>
            <a:off x="4996362" y="3243174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2" name="对话气泡: 圆角矩形 30">
            <a:extLst>
              <a:ext uri="{FF2B5EF4-FFF2-40B4-BE49-F238E27FC236}">
                <a16:creationId xmlns:a16="http://schemas.microsoft.com/office/drawing/2014/main" id="{059F6B11-4C03-FE22-577B-83D9EBA14873}"/>
              </a:ext>
            </a:extLst>
          </p:cNvPr>
          <p:cNvSpPr/>
          <p:nvPr/>
        </p:nvSpPr>
        <p:spPr>
          <a:xfrm>
            <a:off x="7422260" y="2156082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3" name="对话气泡: 圆角矩形 40">
            <a:extLst>
              <a:ext uri="{FF2B5EF4-FFF2-40B4-BE49-F238E27FC236}">
                <a16:creationId xmlns:a16="http://schemas.microsoft.com/office/drawing/2014/main" id="{BF6D3002-D041-BFF6-5143-D9760BD0EE8C}"/>
              </a:ext>
            </a:extLst>
          </p:cNvPr>
          <p:cNvSpPr/>
          <p:nvPr/>
        </p:nvSpPr>
        <p:spPr>
          <a:xfrm>
            <a:off x="8946546" y="2410361"/>
            <a:ext cx="2923721" cy="999852"/>
          </a:xfrm>
          <a:prstGeom prst="wedgeRoundRectCallout">
            <a:avLst>
              <a:gd name="adj1" fmla="val -106598"/>
              <a:gd name="adj2" fmla="val 3468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malicious party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was deviating from the protocol!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B3CCE7-740E-06AC-B4C0-EF2C87E937D9}"/>
                  </a:ext>
                </a:extLst>
              </p:cNvPr>
              <p:cNvSpPr txBox="1"/>
              <p:nvPr/>
            </p:nvSpPr>
            <p:spPr>
              <a:xfrm>
                <a:off x="575706" y="5321828"/>
                <a:ext cx="114271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Security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: Impose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reputational risk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and provide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accountability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measures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Efficiency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: PVC secure protocol with deterrence factor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incurs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only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−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40%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 overhead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compared to the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SOTA semi-honest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protocol based on GC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. </a:t>
                </a:r>
                <a:endParaRPr lang="zh-CN" altLang="en-US" sz="2400" dirty="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B3CCE7-740E-06AC-B4C0-EF2C87E9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06" y="5321828"/>
                <a:ext cx="11427183" cy="1200329"/>
              </a:xfrm>
              <a:prstGeom prst="rect">
                <a:avLst/>
              </a:prstGeom>
              <a:blipFill>
                <a:blip r:embed="rId8"/>
                <a:stretch>
                  <a:fillRect l="-777" t="-4211" b="-1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A57CC9D3-55C7-B505-B3F6-4D7C409F061D}"/>
              </a:ext>
            </a:extLst>
          </p:cNvPr>
          <p:cNvGrpSpPr/>
          <p:nvPr/>
        </p:nvGrpSpPr>
        <p:grpSpPr>
          <a:xfrm>
            <a:off x="3792201" y="1922763"/>
            <a:ext cx="2968422" cy="999140"/>
            <a:chOff x="4134083" y="1581717"/>
            <a:chExt cx="2968422" cy="99914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27BDE79-C0A7-B1D5-2F38-8B120E1BE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39" y="1581717"/>
              <a:ext cx="639910" cy="63991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CEEFA1B-EF89-D1C3-41F9-9469B306993D}"/>
                </a:ext>
              </a:extLst>
            </p:cNvPr>
            <p:cNvSpPr txBox="1"/>
            <p:nvPr/>
          </p:nvSpPr>
          <p:spPr>
            <a:xfrm>
              <a:off x="4134083" y="2211525"/>
              <a:ext cx="2968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Times New Roman"/>
                  <a:ea typeface="宋体"/>
                </a:rPr>
                <a:t>Publicly Verifiable </a:t>
              </a:r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Certificate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cxnSp>
        <p:nvCxnSpPr>
          <p:cNvPr id="18" name="连接符: 曲线 14">
            <a:extLst>
              <a:ext uri="{FF2B5EF4-FFF2-40B4-BE49-F238E27FC236}">
                <a16:creationId xmlns:a16="http://schemas.microsoft.com/office/drawing/2014/main" id="{FBB3DB61-056D-B669-E361-E4A82F99CF4F}"/>
              </a:ext>
            </a:extLst>
          </p:cNvPr>
          <p:cNvCxnSpPr>
            <a:cxnSpLocks/>
            <a:stCxn id="16" idx="1"/>
            <a:endCxn id="6" idx="0"/>
          </p:cNvCxnSpPr>
          <p:nvPr/>
        </p:nvCxnSpPr>
        <p:spPr>
          <a:xfrm rot="10800000" flipV="1">
            <a:off x="1434799" y="2242718"/>
            <a:ext cx="3521658" cy="1253420"/>
          </a:xfrm>
          <a:prstGeom prst="curved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7D6974D-5DD3-EF0B-FAA4-830A55044123}"/>
              </a:ext>
            </a:extLst>
          </p:cNvPr>
          <p:cNvSpPr txBox="1"/>
          <p:nvPr/>
        </p:nvSpPr>
        <p:spPr>
          <a:xfrm rot="20776613">
            <a:off x="1853982" y="2102435"/>
            <a:ext cx="22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This guy is cheating!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0BA5AF-B41F-AB51-2EC1-8FB91EB7629E}"/>
              </a:ext>
            </a:extLst>
          </p:cNvPr>
          <p:cNvSpPr txBox="1"/>
          <p:nvPr/>
        </p:nvSpPr>
        <p:spPr>
          <a:xfrm>
            <a:off x="5043350" y="3697264"/>
            <a:ext cx="173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deterrence factor</a:t>
            </a:r>
          </a:p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fixed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and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high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pic>
        <p:nvPicPr>
          <p:cNvPr id="21" name="图形 20" descr="眨眼的脸轮廓 纯色填充">
            <a:extLst>
              <a:ext uri="{FF2B5EF4-FFF2-40B4-BE49-F238E27FC236}">
                <a16:creationId xmlns:a16="http://schemas.microsoft.com/office/drawing/2014/main" id="{8CFA5035-2987-6810-8026-EAE7D6B32F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23" y="2785974"/>
            <a:ext cx="914400" cy="914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1FD5BDA-A344-04B8-577A-232A6CCBCD50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321400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 uiExpand="1" build="p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DBCAA46-0F30-2B82-8656-3D2F2B988D90}"/>
              </a:ext>
            </a:extLst>
          </p:cNvPr>
          <p:cNvSpPr txBox="1">
            <a:spLocks/>
          </p:cNvSpPr>
          <p:nvPr/>
        </p:nvSpPr>
        <p:spPr>
          <a:xfrm>
            <a:off x="838200" y="923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Standard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PVC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Security [HKK+19]: 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Derandomization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B8659B-F83D-F05F-1DF2-43ACB2518F94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F6C4562-8600-5EAC-D5FA-3DC144FEF960}"/>
              </a:ext>
            </a:extLst>
          </p:cNvPr>
          <p:cNvSpPr/>
          <p:nvPr/>
        </p:nvSpPr>
        <p:spPr>
          <a:xfrm>
            <a:off x="3606348" y="2183371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E55151-F7A2-DEF6-5D2F-E3BBB6550DB0}"/>
              </a:ext>
            </a:extLst>
          </p:cNvPr>
          <p:cNvSpPr/>
          <p:nvPr/>
        </p:nvSpPr>
        <p:spPr>
          <a:xfrm>
            <a:off x="3606347" y="3118937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F28476-EDD1-82EE-E323-462018331F7F}"/>
              </a:ext>
            </a:extLst>
          </p:cNvPr>
          <p:cNvSpPr/>
          <p:nvPr/>
        </p:nvSpPr>
        <p:spPr>
          <a:xfrm>
            <a:off x="3606348" y="4054503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AC5896-CA8A-8D1A-735D-CA4BF7485335}"/>
              </a:ext>
            </a:extLst>
          </p:cNvPr>
          <p:cNvSpPr/>
          <p:nvPr/>
        </p:nvSpPr>
        <p:spPr>
          <a:xfrm>
            <a:off x="3606346" y="4990069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ACE2A0-1952-7EEB-7829-6EFE268E5C13}"/>
              </a:ext>
            </a:extLst>
          </p:cNvPr>
          <p:cNvSpPr/>
          <p:nvPr/>
        </p:nvSpPr>
        <p:spPr>
          <a:xfrm>
            <a:off x="3606346" y="5925635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452FFD9-04DE-BDD0-5DE5-82B351422A11}"/>
                  </a:ext>
                </a:extLst>
              </p:cNvPr>
              <p:cNvSpPr/>
              <p:nvPr/>
            </p:nvSpPr>
            <p:spPr>
              <a:xfrm>
                <a:off x="2565710" y="238604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452FFD9-04DE-BDD0-5DE5-82B35142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710" y="2386042"/>
                <a:ext cx="456459" cy="394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4BA1C80-F0BE-FCDE-9EB1-1980C72B24A6}"/>
                  </a:ext>
                </a:extLst>
              </p:cNvPr>
              <p:cNvSpPr/>
              <p:nvPr/>
            </p:nvSpPr>
            <p:spPr>
              <a:xfrm>
                <a:off x="2565576" y="3321608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4BA1C80-F0BE-FCDE-9EB1-1980C72B2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76" y="3321608"/>
                <a:ext cx="456459" cy="394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8E1121C-3E7E-FB87-93D8-A705B8C716A0}"/>
                  </a:ext>
                </a:extLst>
              </p:cNvPr>
              <p:cNvSpPr/>
              <p:nvPr/>
            </p:nvSpPr>
            <p:spPr>
              <a:xfrm>
                <a:off x="2560198" y="426466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8E1121C-3E7E-FB87-93D8-A705B8C71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198" y="4264664"/>
                <a:ext cx="456459" cy="394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2F38D4D-EC39-E816-8EAE-91A2A2E6DAEC}"/>
                  </a:ext>
                </a:extLst>
              </p:cNvPr>
              <p:cNvSpPr/>
              <p:nvPr/>
            </p:nvSpPr>
            <p:spPr>
              <a:xfrm>
                <a:off x="2558759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2F38D4D-EC39-E816-8EAE-91A2A2E6D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759" y="5197284"/>
                <a:ext cx="456459" cy="394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FA22F8E-518D-C4CB-493F-D5F6275CF739}"/>
                  </a:ext>
                </a:extLst>
              </p:cNvPr>
              <p:cNvSpPr/>
              <p:nvPr/>
            </p:nvSpPr>
            <p:spPr>
              <a:xfrm>
                <a:off x="2565576" y="6124560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FA22F8E-518D-C4CB-493F-D5F6275CF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76" y="6124560"/>
                <a:ext cx="456459" cy="394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1B741AC7-A3B3-4284-511B-20CB4AF61493}"/>
              </a:ext>
            </a:extLst>
          </p:cNvPr>
          <p:cNvGrpSpPr/>
          <p:nvPr/>
        </p:nvGrpSpPr>
        <p:grpSpPr>
          <a:xfrm>
            <a:off x="3015218" y="2583421"/>
            <a:ext cx="591130" cy="3742264"/>
            <a:chOff x="3015218" y="2583421"/>
            <a:chExt cx="591130" cy="3742264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05A4BE5-4D54-AA61-AAE3-B1829407B5D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022169" y="2583421"/>
              <a:ext cx="571779" cy="2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37">
              <a:extLst>
                <a:ext uri="{FF2B5EF4-FFF2-40B4-BE49-F238E27FC236}">
                  <a16:creationId xmlns:a16="http://schemas.microsoft.com/office/drawing/2014/main" id="{2FF9F6D5-45AF-96AD-8158-146106F83A01}"/>
                </a:ext>
              </a:extLst>
            </p:cNvPr>
            <p:cNvCxnSpPr>
              <a:cxnSpLocks/>
              <a:stCxn id="10" idx="3"/>
              <a:endCxn id="5" idx="1"/>
            </p:cNvCxnSpPr>
            <p:nvPr/>
          </p:nvCxnSpPr>
          <p:spPr>
            <a:xfrm>
              <a:off x="3022035" y="3518987"/>
              <a:ext cx="58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41">
              <a:extLst>
                <a:ext uri="{FF2B5EF4-FFF2-40B4-BE49-F238E27FC236}">
                  <a16:creationId xmlns:a16="http://schemas.microsoft.com/office/drawing/2014/main" id="{E389E737-3EF5-4688-6536-78068CA4A260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3016657" y="4454553"/>
              <a:ext cx="589691" cy="7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45">
              <a:extLst>
                <a:ext uri="{FF2B5EF4-FFF2-40B4-BE49-F238E27FC236}">
                  <a16:creationId xmlns:a16="http://schemas.microsoft.com/office/drawing/2014/main" id="{A2A3CC94-7BCB-A995-4425-D4B47C1C0ADD}"/>
                </a:ext>
              </a:extLst>
            </p:cNvPr>
            <p:cNvCxnSpPr>
              <a:cxnSpLocks/>
              <a:stCxn id="12" idx="3"/>
              <a:endCxn id="7" idx="1"/>
            </p:cNvCxnSpPr>
            <p:nvPr/>
          </p:nvCxnSpPr>
          <p:spPr>
            <a:xfrm flipV="1">
              <a:off x="3015218" y="5390119"/>
              <a:ext cx="591128" cy="4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49">
              <a:extLst>
                <a:ext uri="{FF2B5EF4-FFF2-40B4-BE49-F238E27FC236}">
                  <a16:creationId xmlns:a16="http://schemas.microsoft.com/office/drawing/2014/main" id="{AA45F5F2-1E18-A03E-505A-66BB7DF8815E}"/>
                </a:ext>
              </a:extLst>
            </p:cNvPr>
            <p:cNvCxnSpPr>
              <a:cxnSpLocks/>
              <a:stCxn id="13" idx="3"/>
              <a:endCxn id="8" idx="1"/>
            </p:cNvCxnSpPr>
            <p:nvPr/>
          </p:nvCxnSpPr>
          <p:spPr>
            <a:xfrm>
              <a:off x="3022035" y="6321939"/>
              <a:ext cx="584311" cy="3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40307F62-1FAC-1B2E-56E2-B2646E97C6DD}"/>
              </a:ext>
            </a:extLst>
          </p:cNvPr>
          <p:cNvSpPr/>
          <p:nvPr/>
        </p:nvSpPr>
        <p:spPr>
          <a:xfrm>
            <a:off x="5739948" y="2183371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98C80E-92F9-183A-AB3D-09DDB13E47CF}"/>
              </a:ext>
            </a:extLst>
          </p:cNvPr>
          <p:cNvSpPr/>
          <p:nvPr/>
        </p:nvSpPr>
        <p:spPr>
          <a:xfrm>
            <a:off x="5739947" y="3118937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ECFA58-E021-77D9-2A76-9E4FCE309EFB}"/>
              </a:ext>
            </a:extLst>
          </p:cNvPr>
          <p:cNvSpPr/>
          <p:nvPr/>
        </p:nvSpPr>
        <p:spPr>
          <a:xfrm>
            <a:off x="5739948" y="4054503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DDA36E6-1A38-7A06-C338-E226730A4567}"/>
              </a:ext>
            </a:extLst>
          </p:cNvPr>
          <p:cNvSpPr/>
          <p:nvPr/>
        </p:nvSpPr>
        <p:spPr>
          <a:xfrm>
            <a:off x="5739946" y="4990069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E3DE20-4A45-23B6-0D2B-53475A7B9785}"/>
              </a:ext>
            </a:extLst>
          </p:cNvPr>
          <p:cNvSpPr/>
          <p:nvPr/>
        </p:nvSpPr>
        <p:spPr>
          <a:xfrm>
            <a:off x="5739946" y="5925635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内容占位符 5" descr="女性形象 纯色填充">
            <a:extLst>
              <a:ext uri="{FF2B5EF4-FFF2-40B4-BE49-F238E27FC236}">
                <a16:creationId xmlns:a16="http://schemas.microsoft.com/office/drawing/2014/main" id="{9BF8E454-89D3-FF91-2A2C-4712611C82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0" y="2875228"/>
            <a:ext cx="914400" cy="914400"/>
          </a:xfrm>
          <a:prstGeom prst="rect">
            <a:avLst/>
          </a:prstGeom>
        </p:spPr>
      </p:pic>
      <p:pic>
        <p:nvPicPr>
          <p:cNvPr id="34" name="图形 33" descr="男性形象 纯色填充">
            <a:extLst>
              <a:ext uri="{FF2B5EF4-FFF2-40B4-BE49-F238E27FC236}">
                <a16:creationId xmlns:a16="http://schemas.microsoft.com/office/drawing/2014/main" id="{932B419E-E8AE-4C1E-CA45-791D6889CA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0866" y="2875228"/>
            <a:ext cx="914400" cy="9144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1511C2D0-FF8C-C5F0-F28C-9FCC3D10D8A3}"/>
              </a:ext>
            </a:extLst>
          </p:cNvPr>
          <p:cNvSpPr txBox="1"/>
          <p:nvPr/>
        </p:nvSpPr>
        <p:spPr>
          <a:xfrm>
            <a:off x="654012" y="3659510"/>
            <a:ext cx="12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Alice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55BF92C-DF88-E830-44CB-71FA3F8CD637}"/>
              </a:ext>
            </a:extLst>
          </p:cNvPr>
          <p:cNvSpPr txBox="1"/>
          <p:nvPr/>
        </p:nvSpPr>
        <p:spPr>
          <a:xfrm>
            <a:off x="9956893" y="3658715"/>
            <a:ext cx="194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Bob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358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 descr="吐舌的脸轮廓 纯色填充">
            <a:extLst>
              <a:ext uri="{FF2B5EF4-FFF2-40B4-BE49-F238E27FC236}">
                <a16:creationId xmlns:a16="http://schemas.microsoft.com/office/drawing/2014/main" id="{E23A5AEB-086D-D028-A15B-777D3869D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795" y="2958057"/>
            <a:ext cx="914400" cy="914400"/>
          </a:xfrm>
          <a:prstGeom prst="rect">
            <a:avLst/>
          </a:prstGeom>
        </p:spPr>
      </p:pic>
      <p:pic>
        <p:nvPicPr>
          <p:cNvPr id="4" name="内容占位符 27" descr="哭泣的脸轮廓 纯色填充">
            <a:extLst>
              <a:ext uri="{FF2B5EF4-FFF2-40B4-BE49-F238E27FC236}">
                <a16:creationId xmlns:a16="http://schemas.microsoft.com/office/drawing/2014/main" id="{7CF9501A-A025-4AB4-A10E-5DBA08DA9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5622" y="4289548"/>
            <a:ext cx="914400" cy="914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E5271AA-C8C9-C3C4-E50B-2B0B89A3915F}"/>
              </a:ext>
            </a:extLst>
          </p:cNvPr>
          <p:cNvGrpSpPr/>
          <p:nvPr/>
        </p:nvGrpSpPr>
        <p:grpSpPr>
          <a:xfrm>
            <a:off x="799798" y="3668221"/>
            <a:ext cx="914400" cy="914400"/>
            <a:chOff x="3222142" y="2374505"/>
            <a:chExt cx="914400" cy="914400"/>
          </a:xfrm>
        </p:grpSpPr>
        <p:pic>
          <p:nvPicPr>
            <p:cNvPr id="6" name="内容占位符 5" descr="用户 纯色填充">
              <a:extLst>
                <a:ext uri="{FF2B5EF4-FFF2-40B4-BE49-F238E27FC236}">
                  <a16:creationId xmlns:a16="http://schemas.microsoft.com/office/drawing/2014/main" id="{C20E716F-3DF0-96B0-71BF-281B20C8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7" name="图形 6" descr="实心填充的恶魔表情 纯色填充">
              <a:extLst>
                <a:ext uri="{FF2B5EF4-FFF2-40B4-BE49-F238E27FC236}">
                  <a16:creationId xmlns:a16="http://schemas.microsoft.com/office/drawing/2014/main" id="{32C9CED8-5435-CA92-68A5-E554C2EC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8" name="直接连接符 9">
            <a:extLst>
              <a:ext uri="{FF2B5EF4-FFF2-40B4-BE49-F238E27FC236}">
                <a16:creationId xmlns:a16="http://schemas.microsoft.com/office/drawing/2014/main" id="{58A5077B-BE5D-5E6E-8B27-57F396EFEA5D}"/>
              </a:ext>
            </a:extLst>
          </p:cNvPr>
          <p:cNvCxnSpPr>
            <a:cxnSpLocks/>
          </p:cNvCxnSpPr>
          <p:nvPr/>
        </p:nvCxnSpPr>
        <p:spPr>
          <a:xfrm>
            <a:off x="1714201" y="4099670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9" name="直接箭头连接符 10">
            <a:extLst>
              <a:ext uri="{FF2B5EF4-FFF2-40B4-BE49-F238E27FC236}">
                <a16:creationId xmlns:a16="http://schemas.microsoft.com/office/drawing/2014/main" id="{92695AE1-885B-4F39-BF70-67B195A91C57}"/>
              </a:ext>
            </a:extLst>
          </p:cNvPr>
          <p:cNvCxnSpPr>
            <a:cxnSpLocks/>
          </p:cNvCxnSpPr>
          <p:nvPr/>
        </p:nvCxnSpPr>
        <p:spPr>
          <a:xfrm>
            <a:off x="4627086" y="4099669"/>
            <a:ext cx="1484413" cy="717834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接箭头连接符 11">
            <a:extLst>
              <a:ext uri="{FF2B5EF4-FFF2-40B4-BE49-F238E27FC236}">
                <a16:creationId xmlns:a16="http://schemas.microsoft.com/office/drawing/2014/main" id="{1C40E75C-0372-E6AD-9805-18D36C992C1B}"/>
              </a:ext>
            </a:extLst>
          </p:cNvPr>
          <p:cNvCxnSpPr>
            <a:cxnSpLocks/>
          </p:cNvCxnSpPr>
          <p:nvPr/>
        </p:nvCxnSpPr>
        <p:spPr>
          <a:xfrm flipV="1">
            <a:off x="4619693" y="3452590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C69670-F2EE-7DC0-6770-5631E1C5962F}"/>
              </a:ext>
            </a:extLst>
          </p:cNvPr>
          <p:cNvSpPr txBox="1"/>
          <p:nvPr/>
        </p:nvSpPr>
        <p:spPr>
          <a:xfrm>
            <a:off x="1873571" y="3729665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9A0722-F12F-0B7D-1143-B8B3ACA38082}"/>
              </a:ext>
            </a:extLst>
          </p:cNvPr>
          <p:cNvSpPr txBox="1"/>
          <p:nvPr/>
        </p:nvSpPr>
        <p:spPr>
          <a:xfrm>
            <a:off x="4818561" y="3415257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0CE137-4ABC-CBBE-1B36-D8254977880D}"/>
              </a:ext>
            </a:extLst>
          </p:cNvPr>
          <p:cNvSpPr txBox="1"/>
          <p:nvPr/>
        </p:nvSpPr>
        <p:spPr>
          <a:xfrm>
            <a:off x="4817074" y="4414749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10%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14" name="对话气泡: 圆角矩形 15">
            <a:extLst>
              <a:ext uri="{FF2B5EF4-FFF2-40B4-BE49-F238E27FC236}">
                <a16:creationId xmlns:a16="http://schemas.microsoft.com/office/drawing/2014/main" id="{117DB1B2-A6E3-9CE1-85CF-45A75A33E532}"/>
              </a:ext>
            </a:extLst>
          </p:cNvPr>
          <p:cNvSpPr/>
          <p:nvPr/>
        </p:nvSpPr>
        <p:spPr>
          <a:xfrm>
            <a:off x="7244459" y="2328165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5" name="对话气泡: 圆角矩形 16">
            <a:extLst>
              <a:ext uri="{FF2B5EF4-FFF2-40B4-BE49-F238E27FC236}">
                <a16:creationId xmlns:a16="http://schemas.microsoft.com/office/drawing/2014/main" id="{D5E84E3A-80F9-0840-6CB6-29526BE361BD}"/>
              </a:ext>
            </a:extLst>
          </p:cNvPr>
          <p:cNvSpPr/>
          <p:nvPr/>
        </p:nvSpPr>
        <p:spPr>
          <a:xfrm>
            <a:off x="7244459" y="3979544"/>
            <a:ext cx="1570092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Don’t know the deviation.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6" name="对话气泡: 圆角矩形 17">
            <a:extLst>
              <a:ext uri="{FF2B5EF4-FFF2-40B4-BE49-F238E27FC236}">
                <a16:creationId xmlns:a16="http://schemas.microsoft.com/office/drawing/2014/main" id="{E44EE999-ADD9-5FE9-DA01-51DDCE244D52}"/>
              </a:ext>
            </a:extLst>
          </p:cNvPr>
          <p:cNvSpPr/>
          <p:nvPr/>
        </p:nvSpPr>
        <p:spPr>
          <a:xfrm>
            <a:off x="8768745" y="2582444"/>
            <a:ext cx="2923721" cy="999852"/>
          </a:xfrm>
          <a:prstGeom prst="wedgeRoundRectCallout">
            <a:avLst>
              <a:gd name="adj1" fmla="val -106598"/>
              <a:gd name="adj2" fmla="val 3468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malicious party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was deviating from the protocol!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38D2BF-45A6-E706-FC7D-3113DEE8A54C}"/>
              </a:ext>
            </a:extLst>
          </p:cNvPr>
          <p:cNvGrpSpPr/>
          <p:nvPr/>
        </p:nvGrpSpPr>
        <p:grpSpPr>
          <a:xfrm>
            <a:off x="3614400" y="2094846"/>
            <a:ext cx="2968422" cy="999140"/>
            <a:chOff x="4134083" y="1581717"/>
            <a:chExt cx="2968422" cy="99914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9126674-ECDA-70BB-061B-5601C8B60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39" y="1581717"/>
              <a:ext cx="639910" cy="63991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6CA582-D32F-2CD2-6DD4-F3FE8F2947BD}"/>
                </a:ext>
              </a:extLst>
            </p:cNvPr>
            <p:cNvSpPr txBox="1"/>
            <p:nvPr/>
          </p:nvSpPr>
          <p:spPr>
            <a:xfrm>
              <a:off x="4134083" y="2211525"/>
              <a:ext cx="2968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Publicly Verifiable Certificate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cxnSp>
        <p:nvCxnSpPr>
          <p:cNvPr id="20" name="连接符: 曲线 21">
            <a:extLst>
              <a:ext uri="{FF2B5EF4-FFF2-40B4-BE49-F238E27FC236}">
                <a16:creationId xmlns:a16="http://schemas.microsoft.com/office/drawing/2014/main" id="{DBA96801-443F-F9FD-8B22-2FCE40AEDFE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56998" y="2414801"/>
            <a:ext cx="3521658" cy="1253420"/>
          </a:xfrm>
          <a:prstGeom prst="curved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3CCA2DF-A527-A576-F920-67FB503C70DC}"/>
              </a:ext>
            </a:extLst>
          </p:cNvPr>
          <p:cNvSpPr txBox="1"/>
          <p:nvPr/>
        </p:nvSpPr>
        <p:spPr>
          <a:xfrm rot="20776613">
            <a:off x="1676181" y="2274518"/>
            <a:ext cx="22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This guy is cheating!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pic>
        <p:nvPicPr>
          <p:cNvPr id="23" name="图形 22" descr="带太阳镜的脸轮廓 纯色填充">
            <a:extLst>
              <a:ext uri="{FF2B5EF4-FFF2-40B4-BE49-F238E27FC236}">
                <a16:creationId xmlns:a16="http://schemas.microsoft.com/office/drawing/2014/main" id="{E464DB5C-AE6C-77E5-00B3-4178E4C613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7046" y="4289548"/>
            <a:ext cx="914400" cy="914400"/>
          </a:xfrm>
          <a:prstGeom prst="rect">
            <a:avLst/>
          </a:prstGeom>
        </p:spPr>
      </p:pic>
      <p:sp>
        <p:nvSpPr>
          <p:cNvPr id="24" name="对话气泡: 圆角矩形 26">
            <a:extLst>
              <a:ext uri="{FF2B5EF4-FFF2-40B4-BE49-F238E27FC236}">
                <a16:creationId xmlns:a16="http://schemas.microsoft.com/office/drawing/2014/main" id="{5D81E8A2-F695-625E-48C3-98881097743A}"/>
              </a:ext>
            </a:extLst>
          </p:cNvPr>
          <p:cNvSpPr/>
          <p:nvPr/>
        </p:nvSpPr>
        <p:spPr>
          <a:xfrm>
            <a:off x="7244459" y="3872457"/>
            <a:ext cx="4051300" cy="1242636"/>
          </a:xfrm>
          <a:prstGeom prst="wedgeRoundRectCallout">
            <a:avLst>
              <a:gd name="adj1" fmla="val -54465"/>
              <a:gd name="adj2" fmla="val 25334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The malicious party can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only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obtain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at most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an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additional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1-bit of information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about my input while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correctness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of the protocol’s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output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is preserved.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C6B00FA3-F2F6-5677-3CF7-DD477D137E4C}"/>
              </a:ext>
            </a:extLst>
          </p:cNvPr>
          <p:cNvSpPr txBox="1">
            <a:spLocks/>
          </p:cNvSpPr>
          <p:nvPr/>
        </p:nvSpPr>
        <p:spPr>
          <a:xfrm>
            <a:off x="838200" y="923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Roubst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PVC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Security [LLW+23]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8616A9-5FF0-6BC0-3398-2DA78D137DAD}"/>
              </a:ext>
            </a:extLst>
          </p:cNvPr>
          <p:cNvSpPr txBox="1"/>
          <p:nvPr/>
        </p:nvSpPr>
        <p:spPr>
          <a:xfrm>
            <a:off x="575706" y="5452456"/>
            <a:ext cx="1142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B050"/>
                </a:solidFill>
                <a:latin typeface="Times New Roman"/>
                <a:ea typeface="宋体"/>
              </a:rPr>
              <a:t>Goal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宋体"/>
              </a:rPr>
              <a:t>: Reduce the </a:t>
            </a:r>
            <a:r>
              <a:rPr lang="en-US" altLang="zh-CN" sz="2400" dirty="0">
                <a:solidFill>
                  <a:srgbClr val="C00000"/>
                </a:solidFill>
                <a:latin typeface="Times New Roman"/>
                <a:ea typeface="宋体"/>
              </a:rPr>
              <a:t>benefits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宋体"/>
              </a:rPr>
              <a:t> of malicious behavior when it goes undetected.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CFB86BC-02C0-E699-DBC4-67483012E38E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117910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21" grpId="0"/>
      <p:bldP spid="24" grpId="0" animBg="1"/>
      <p:bldP spid="2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A4A3EFB-F278-A163-4A59-997229785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41237"/>
              </p:ext>
            </p:extLst>
          </p:nvPr>
        </p:nvGraphicFramePr>
        <p:xfrm>
          <a:off x="344129" y="1032387"/>
          <a:ext cx="11503742" cy="47498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91148">
                  <a:extLst>
                    <a:ext uri="{9D8B030D-6E8A-4147-A177-3AD203B41FA5}">
                      <a16:colId xmlns:a16="http://schemas.microsoft.com/office/drawing/2014/main" val="3821775175"/>
                    </a:ext>
                  </a:extLst>
                </a:gridCol>
                <a:gridCol w="3305518">
                  <a:extLst>
                    <a:ext uri="{9D8B030D-6E8A-4147-A177-3AD203B41FA5}">
                      <a16:colId xmlns:a16="http://schemas.microsoft.com/office/drawing/2014/main" val="43383550"/>
                    </a:ext>
                  </a:extLst>
                </a:gridCol>
                <a:gridCol w="6507076">
                  <a:extLst>
                    <a:ext uri="{9D8B030D-6E8A-4147-A177-3AD203B41FA5}">
                      <a16:colId xmlns:a16="http://schemas.microsoft.com/office/drawing/2014/main" val="4228496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Confer.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Content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Paper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306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TCC 2007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提出隐蔽安全性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[AL07]Security Against Covert Adversaries: Efficient Protocols for Realistic Adversaries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93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CRYPTO 2014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带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可识别中止的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dirty="0"/>
                        <a:t>[ISO14]</a:t>
                      </a:r>
                      <a:r>
                        <a:rPr lang="en" altLang="zh-CN" sz="1600" dirty="0"/>
                        <a:t>Secure multi-party computation with identifiable abort.</a:t>
                      </a:r>
                      <a:endParaRPr lang="en-US" altLang="zh-CN" sz="16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40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SCN 2014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提出带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公开可验证的恶意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概念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[BDO14]</a:t>
                      </a:r>
                      <a:r>
                        <a:rPr lang="en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Publicly auditable secure multi-party computation</a:t>
                      </a:r>
                      <a:endParaRPr lang="en-US" altLang="zh-CN" sz="1600" b="0" u="non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8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ACNS 2015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[SV15] Universally verifiable multiparty computation from threshold homomorphic cryptosystems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8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TCC 2016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结合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公共可验证性和可识别中止</a:t>
                      </a:r>
                      <a:endParaRPr lang="en-US" altLang="zh-CN" sz="16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[BOS16]Efficient secure multiparty computation with identifiable abort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18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ICITS 2017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endParaRPr lang="en-US" altLang="zh-CN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[CFY17]Catching MPC cheaters: Identification and openability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5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CRYPTO 2020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第一个在不诚实多数设置下具有可识别的中止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常数轮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[BOSS20]Efficient Constant-Round MPC with Identifiable Abort and Public Verifiability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884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EUROCRYPT 202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轮最优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的带可识别中止的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[CRSW22]Round-Optimal Multi-party Computation with Identifiable Abort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742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IACR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 err="1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eprint</a:t>
                      </a:r>
                      <a:endParaRPr lang="en-US" altLang="zh-CN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2023/1548</a:t>
                      </a:r>
                      <a:endParaRPr lang="zh-CN" altLang="en-US" sz="160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作弊者检测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600"/>
                        </a:spcBef>
                      </a:pPr>
                      <a:r>
                        <a:rPr lang="en-US" altLang="zh-CN" sz="1600" b="0" u="non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[BMRS23] Cheater Identification on a Budget: MPC with Identifiable Abort from Pairwise MACs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1580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106C4F2-15D7-490E-9F7A-84D777A092EC}"/>
              </a:ext>
            </a:extLst>
          </p:cNvPr>
          <p:cNvSpPr txBox="1"/>
          <p:nvPr/>
        </p:nvSpPr>
        <p:spPr>
          <a:xfrm>
            <a:off x="5597639" y="520508"/>
            <a:ext cx="3243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5A7B"/>
                </a:solidFill>
                <a:latin typeface="ArialMT"/>
              </a:rPr>
              <a:t>公开可验证 </a:t>
            </a:r>
            <a:r>
              <a:rPr lang="en-US" altLang="zh-CN" sz="2000" b="1" dirty="0">
                <a:solidFill>
                  <a:srgbClr val="005A7B"/>
                </a:solidFill>
                <a:latin typeface="ArialMT"/>
              </a:rPr>
              <a:t>vs</a:t>
            </a:r>
            <a:r>
              <a:rPr lang="zh-CN" altLang="en-US" sz="2000" b="1" dirty="0">
                <a:solidFill>
                  <a:srgbClr val="005A7B"/>
                </a:solidFill>
                <a:latin typeface="ArialMT"/>
              </a:rPr>
              <a:t> 可识别中止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DF9953-CF31-9502-7FD3-3D068EFA3E54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339709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928398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0A832A-9800-AE3D-9A4A-9E8681D6302E}"/>
              </a:ext>
            </a:extLst>
          </p:cNvPr>
          <p:cNvSpPr txBox="1"/>
          <p:nvPr/>
        </p:nvSpPr>
        <p:spPr>
          <a:xfrm>
            <a:off x="467709" y="1077686"/>
            <a:ext cx="360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/>
              <a:t>隐蔽安全计算的安全性要求</a:t>
            </a:r>
          </a:p>
        </p:txBody>
      </p:sp>
    </p:spTree>
    <p:extLst>
      <p:ext uri="{BB962C8B-B14F-4D97-AF65-F5344CB8AC3E}">
        <p14:creationId xmlns:p14="http://schemas.microsoft.com/office/powerpoint/2010/main" val="294698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EDAF68-684D-1C67-475C-80592563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812C5E-C04A-5345-EA09-BFA21C876A16}"/>
              </a:ext>
            </a:extLst>
          </p:cNvPr>
          <p:cNvSpPr txBox="1"/>
          <p:nvPr/>
        </p:nvSpPr>
        <p:spPr>
          <a:xfrm>
            <a:off x="467709" y="6581001"/>
            <a:ext cx="9930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 slides from Mike’s course, https://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web.engr.oregonstate.edu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rosulekm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/,  </a:t>
            </a:r>
            <a:r>
              <a:rPr lang="en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" altLang="zh-CN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web.engr.oregonstate.edu</a:t>
            </a:r>
            <a:r>
              <a:rPr lang="en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" altLang="zh-CN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rosulekm</a:t>
            </a:r>
            <a:r>
              <a:rPr lang="en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altLang="zh-CN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cryptabit</a:t>
            </a:r>
            <a:r>
              <a:rPr lang="en" altLang="zh-CN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/1-overview.pdf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C547EE-80B6-271F-16C0-E694386AA0C5}"/>
              </a:ext>
            </a:extLst>
          </p:cNvPr>
          <p:cNvSpPr txBox="1"/>
          <p:nvPr/>
        </p:nvSpPr>
        <p:spPr>
          <a:xfrm>
            <a:off x="467709" y="1077686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kumimoji="1" lang="zh-CN" altLang="en-US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768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A8F08-2777-7609-F53E-0B0998E0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976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CB4E27E-7663-3CD3-2F91-13B9F35AA13C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47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AB71DE-1DA4-B900-7743-FC69980A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912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8B49C4-A730-5048-A9C3-A14C7556C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DB96D4-1F7E-CFA1-87EF-F2338EF78240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A5C880-7CEC-14D7-1F5B-E6BE00F81E9F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40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533895-643D-8E79-A24C-507BF00D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912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C631D9-99A4-E2CB-7214-C297EEC24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9E98F6-0AAC-D28D-B2DA-80F114D49560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3AF47D-40DF-03AB-4706-C5C0FBA535A2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9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276061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FB3FDB-1F2E-48EB-117F-C90069BEA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79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0B76FA-12E3-E5B6-35FF-C81C2D55D5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315D9E-BA22-9B08-8CC1-75D52303919B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297CEA-442C-87E1-12B3-25061B0A9909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477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AC1A29-5F53-0E5A-B4F5-94E2704E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79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DAD2AC-C277-8581-B284-7B54C7C8D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E58CB4-BA43-9EA3-D493-882D87E68365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21F8AA-5906-1A4B-6D09-36430063AE80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489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C6173D-3355-CFFC-FFFB-A8FCD9B1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24D112-C23C-6516-B206-F2E57415A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F0E603-8013-4BC1-2777-16201769B5D8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A76649-90CF-DED4-5F87-118521395E90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13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134D24-B06A-17D3-A249-7E0AF2B0D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" b="1546"/>
          <a:stretch/>
        </p:blipFill>
        <p:spPr>
          <a:xfrm>
            <a:off x="2209800" y="1477796"/>
            <a:ext cx="7739743" cy="50443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AC2F6D-411C-1D6C-3E88-A850D4F90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61024A-C61E-A7D8-3383-1024175A098C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B87226-85CA-BDBE-40A6-57890B095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2643133-E0D5-48B9-E808-47CF11785476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6AF78A-4117-5D57-B590-FE1FD97545C9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961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F60B44-AA86-0302-3FCE-5F2EBB94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107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66B4FE-1397-F59D-EDD9-2BB88E0E6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26FBD4-AE1C-320A-68F6-E9ED9D792640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86B7A8-2BF5-7198-5D67-567C36816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F693D6-0963-030A-AB46-2B3B25A98D04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5A6082-D4B6-8361-ADC2-D3AED709326E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64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C32CCD-F736-C5A1-4D00-4E4B2CAA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80E692-D33D-8736-F1CF-7E31F185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C4FFBD-FF22-0D00-C72D-CC09CBB51145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019F11-01C7-B8AB-3C6B-9EBD70B4F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D284F3-7528-96F7-4646-E78B7382D9D2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A3674B-2AF3-13C1-5CF5-C036D2E14D0F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678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CF2E3F-8B62-A0A9-7DC9-864FEFA1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1009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D387C3-612C-77C1-986A-0AF2B98AC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A1F3A6-084E-905B-6AD8-00675A55873F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5AC753-75B9-88F3-3166-BB8A4A5BD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099080" y="1634864"/>
            <a:ext cx="70757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15B415A-3E6D-3CAC-AD1C-373A6A41DD17}"/>
              </a:ext>
            </a:extLst>
          </p:cNvPr>
          <p:cNvSpPr txBox="1"/>
          <p:nvPr/>
        </p:nvSpPr>
        <p:spPr>
          <a:xfrm>
            <a:off x="1099079" y="277475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657F82-AEC3-FEA5-F950-155AA775438E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686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A8C257-DC61-6E7C-5ACD-43E9A586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91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7DEBA5-D69A-AC4B-01CF-0D1961F78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2338ED-1259-397A-C386-B1500EDDB67D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3CCE88-6D6E-E4DA-1E2C-F7C25ED27505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34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5B81EB-FD0F-18FB-34FE-C8398D78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2413F0-8ADD-59E0-52FC-BD736C714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652004-C76B-F1B2-2D49-3A9DB0030164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73172D-F94A-BEBD-ED68-F9961D12D158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781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57C0BC-145B-C747-B6C5-C6FCDC0A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EDCAF8-19E5-A0E1-7C1F-C37183DFC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82CDC9-596B-06E1-CD35-1E385D027C54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1A3237-1A9A-8019-3BE6-976B94241644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97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2362204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54DBD9-0F5C-664B-D096-C2CAACBB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1009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2DB593-3556-E507-D974-A78E30E15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C717A3-511A-6992-B69B-E79174820DEC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39CC4F-F279-96AE-1E11-932F3D6B9B28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987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DA32C3-8F1E-9A8D-AA8D-CC53C216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7796"/>
            <a:ext cx="7772400" cy="50815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9315EF-BD28-FFE5-85FA-E2EA90A0B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10308772" y="1477796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F459A9-A7C3-4AA4-7242-7C9D0AEDC415}"/>
              </a:ext>
            </a:extLst>
          </p:cNvPr>
          <p:cNvSpPr txBox="1"/>
          <p:nvPr/>
        </p:nvSpPr>
        <p:spPr>
          <a:xfrm>
            <a:off x="10392120" y="2617683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D77E86-0344-25E4-EB0C-112D3A8BA276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2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B1B0AE-9DB5-8BC0-AA48-C7A5CE611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1" t="14111" r="28431" b="52022"/>
          <a:stretch/>
        </p:blipFill>
        <p:spPr>
          <a:xfrm>
            <a:off x="4463143" y="2198914"/>
            <a:ext cx="3309258" cy="1730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C311D5-F2E8-C7B2-0ADD-B41961B20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207829" y="2289113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BCF317-5B1D-6AF7-9CE3-A5C3F35DAF7B}"/>
              </a:ext>
            </a:extLst>
          </p:cNvPr>
          <p:cNvSpPr txBox="1"/>
          <p:nvPr/>
        </p:nvSpPr>
        <p:spPr>
          <a:xfrm>
            <a:off x="8291177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C3054F-06B1-F8D4-C17D-3D0A8B7E9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83913" y="2289113"/>
            <a:ext cx="70757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ABC7E9-DD17-3008-7485-4EFA99AC6F10}"/>
              </a:ext>
            </a:extLst>
          </p:cNvPr>
          <p:cNvSpPr txBox="1"/>
          <p:nvPr/>
        </p:nvSpPr>
        <p:spPr>
          <a:xfrm>
            <a:off x="3283912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9DF22A-5755-AA01-20FB-34E293AF8939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856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C3A3CF-6317-D6FD-CFA8-F9E5CE86A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1" t="15146" r="27872" b="45311"/>
          <a:stretch/>
        </p:blipFill>
        <p:spPr>
          <a:xfrm>
            <a:off x="4397830" y="2253342"/>
            <a:ext cx="3418114" cy="2024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E47566-8400-E600-B095-812F977B5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207829" y="2289113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B5BB9F-3788-4C90-DD7D-94E1CAFB114A}"/>
              </a:ext>
            </a:extLst>
          </p:cNvPr>
          <p:cNvSpPr txBox="1"/>
          <p:nvPr/>
        </p:nvSpPr>
        <p:spPr>
          <a:xfrm>
            <a:off x="8291177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18D6DD-0155-71DD-7AB0-2EEDDDE00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83913" y="2289113"/>
            <a:ext cx="70757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C3655A-8A71-5554-9327-7B302A714B8D}"/>
              </a:ext>
            </a:extLst>
          </p:cNvPr>
          <p:cNvSpPr txBox="1"/>
          <p:nvPr/>
        </p:nvSpPr>
        <p:spPr>
          <a:xfrm>
            <a:off x="3283912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6F83B3-F72C-CDBC-059C-927E9803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07" y="5090621"/>
            <a:ext cx="3068113" cy="7985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AACF16-CA72-6D25-A896-39FA7D6BDA7A}"/>
              </a:ext>
            </a:extLst>
          </p:cNvPr>
          <p:cNvSpPr txBox="1"/>
          <p:nvPr/>
        </p:nvSpPr>
        <p:spPr>
          <a:xfrm>
            <a:off x="467709" y="4537329"/>
            <a:ext cx="4947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不经意传输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(Oblivious Transfer) is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1CD64B-CA2C-C6AA-4167-131B28ABF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454" y="5090621"/>
            <a:ext cx="4836939" cy="13083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26CDA31-15E1-13FF-B0A2-D8AF5D919406}"/>
              </a:ext>
            </a:extLst>
          </p:cNvPr>
          <p:cNvSpPr txBox="1"/>
          <p:nvPr/>
        </p:nvSpPr>
        <p:spPr>
          <a:xfrm>
            <a:off x="6254682" y="6398973"/>
            <a:ext cx="5642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year 2018, from https://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osu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-crypto/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libOTe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1081B5-1F47-0885-E74D-26CD580145A4}"/>
              </a:ext>
            </a:extLst>
          </p:cNvPr>
          <p:cNvSpPr txBox="1"/>
          <p:nvPr/>
        </p:nvSpPr>
        <p:spPr>
          <a:xfrm>
            <a:off x="638785" y="5963093"/>
            <a:ext cx="4776432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恶意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比半诚实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协议性能开销高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左右，无需设计隐蔽安全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65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C3A3CF-6317-D6FD-CFA8-F9E5CE86A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1" t="15146" r="27872" b="45311"/>
          <a:stretch/>
        </p:blipFill>
        <p:spPr>
          <a:xfrm>
            <a:off x="4397830" y="2253342"/>
            <a:ext cx="3418114" cy="2024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E47566-8400-E600-B095-812F977B5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207829" y="2289113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B5BB9F-3788-4C90-DD7D-94E1CAFB114A}"/>
              </a:ext>
            </a:extLst>
          </p:cNvPr>
          <p:cNvSpPr txBox="1"/>
          <p:nvPr/>
        </p:nvSpPr>
        <p:spPr>
          <a:xfrm>
            <a:off x="8291177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18D6DD-0155-71DD-7AB0-2EEDDDE00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83913" y="2289113"/>
            <a:ext cx="70757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C3655A-8A71-5554-9327-7B302A714B8D}"/>
              </a:ext>
            </a:extLst>
          </p:cNvPr>
          <p:cNvSpPr txBox="1"/>
          <p:nvPr/>
        </p:nvSpPr>
        <p:spPr>
          <a:xfrm>
            <a:off x="3283912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6F83B3-F72C-CDBC-059C-927E9803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07" y="5090621"/>
            <a:ext cx="3068113" cy="7985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AACF16-CA72-6D25-A896-39FA7D6BDA7A}"/>
              </a:ext>
            </a:extLst>
          </p:cNvPr>
          <p:cNvSpPr txBox="1"/>
          <p:nvPr/>
        </p:nvSpPr>
        <p:spPr>
          <a:xfrm>
            <a:off x="467709" y="4537329"/>
            <a:ext cx="4947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不经意传输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(Oblivious Transfer) is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3D98AC-0505-D5FC-4FD5-D93F4D4B9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652" y="4414340"/>
            <a:ext cx="4947507" cy="237358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2963175-5C84-1140-97D9-5F951FF0076D}"/>
              </a:ext>
            </a:extLst>
          </p:cNvPr>
          <p:cNvSpPr txBox="1"/>
          <p:nvPr/>
        </p:nvSpPr>
        <p:spPr>
          <a:xfrm>
            <a:off x="638785" y="5963093"/>
            <a:ext cx="4776432" cy="75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一千万个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协议的通信量为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550kB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，端到端时间约为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秒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(2021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72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4829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回顾：混淆电路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(Garbled Circuit, GC)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40ABBE-2DA9-5DA7-83FC-6405A2D9F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1" t="15185" r="29131" b="37498"/>
          <a:stretch/>
        </p:blipFill>
        <p:spPr>
          <a:xfrm>
            <a:off x="4419600" y="2253344"/>
            <a:ext cx="3298371" cy="24166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B14C37-8D73-7429-85A9-C23F5E437B7B}"/>
              </a:ext>
            </a:extLst>
          </p:cNvPr>
          <p:cNvSpPr txBox="1"/>
          <p:nvPr/>
        </p:nvSpPr>
        <p:spPr>
          <a:xfrm>
            <a:off x="467709" y="5380204"/>
            <a:ext cx="7103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/>
              <a:t>GC</a:t>
            </a:r>
            <a:r>
              <a:rPr kumimoji="1" lang="zh-CN" altLang="en-US" sz="2000" dirty="0"/>
              <a:t>的安全性：可以抵御半诚实的</a:t>
            </a:r>
            <a:r>
              <a:rPr kumimoji="1" lang="en-US" altLang="zh-CN" sz="2000" dirty="0"/>
              <a:t>Alice</a:t>
            </a:r>
            <a:r>
              <a:rPr kumimoji="1" lang="zh-CN" altLang="en-US" sz="2000" dirty="0"/>
              <a:t>，和</a:t>
            </a:r>
            <a:r>
              <a:rPr kumimoji="1" lang="zh-CN" altLang="en-US" sz="2000" dirty="0">
                <a:solidFill>
                  <a:srgbClr val="C00000"/>
                </a:solidFill>
              </a:rPr>
              <a:t>抵御恶意的</a:t>
            </a:r>
            <a:r>
              <a:rPr kumimoji="1" lang="en-US" altLang="zh-CN" sz="2000" dirty="0">
                <a:solidFill>
                  <a:srgbClr val="C00000"/>
                </a:solidFill>
              </a:rPr>
              <a:t>Bob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E309A1-31BB-6334-E258-7DF2D6040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207829" y="2289113"/>
            <a:ext cx="79092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EEE495C-CC7D-E073-256E-8961CA28E1F5}"/>
              </a:ext>
            </a:extLst>
          </p:cNvPr>
          <p:cNvSpPr txBox="1"/>
          <p:nvPr/>
        </p:nvSpPr>
        <p:spPr>
          <a:xfrm>
            <a:off x="8291177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0ADE11-5787-8632-5313-84A0089A2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83913" y="2289113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503C73-782B-18F8-EAE8-F5C78BBDD07D}"/>
              </a:ext>
            </a:extLst>
          </p:cNvPr>
          <p:cNvSpPr txBox="1"/>
          <p:nvPr/>
        </p:nvSpPr>
        <p:spPr>
          <a:xfrm>
            <a:off x="3283912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80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6C42F1-8B0F-A6B4-8E7A-7DE83D1E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790" y="920618"/>
            <a:ext cx="5141454" cy="21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8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18745" cy="80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99C468-78C7-D0B6-6288-627422767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1" t="15185" r="29131" b="37498"/>
          <a:stretch/>
        </p:blipFill>
        <p:spPr>
          <a:xfrm>
            <a:off x="4419600" y="2253344"/>
            <a:ext cx="3298371" cy="24166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E6A082-BADC-E256-B2B8-B3A3972ED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207829" y="2289113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753384-4200-9797-3795-74197FE097AB}"/>
              </a:ext>
            </a:extLst>
          </p:cNvPr>
          <p:cNvSpPr txBox="1"/>
          <p:nvPr/>
        </p:nvSpPr>
        <p:spPr>
          <a:xfrm>
            <a:off x="8291177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D19F77-F271-4B92-5996-47F32AD0B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83913" y="2289113"/>
            <a:ext cx="707570" cy="11398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BF4A3D2-F5BC-C051-B3B0-6F06A692CAB6}"/>
              </a:ext>
            </a:extLst>
          </p:cNvPr>
          <p:cNvSpPr txBox="1"/>
          <p:nvPr/>
        </p:nvSpPr>
        <p:spPr>
          <a:xfrm>
            <a:off x="3283912" y="3429000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9C3DF2-1D95-74F8-51EC-3537271EA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9855" y="213905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2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生成不正确的混淆表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0D7E6C-2035-D1B4-ACB3-99AA407E7E00}"/>
              </a:ext>
            </a:extLst>
          </p:cNvPr>
          <p:cNvSpPr txBox="1"/>
          <p:nvPr/>
        </p:nvSpPr>
        <p:spPr>
          <a:xfrm>
            <a:off x="467708" y="6581001"/>
            <a:ext cx="11430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Lindell Y, </a:t>
            </a:r>
            <a:r>
              <a:rPr lang="en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Pinkas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B. An efficient protocol for secure two-party computation in the presence of malicious adversaries[C]//Advances in Cryptology-EUROCRYPT 2007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70A3F0-D883-255F-55A7-EE01035B0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504783-06E1-593C-5C7E-735200E0B873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C0AD3A-679F-EC71-266C-C3A30B7A5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487771" y="3600274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F36E60A-7543-E05E-FD89-444146E1693B}"/>
              </a:ext>
            </a:extLst>
          </p:cNvPr>
          <p:cNvSpPr txBox="1"/>
          <p:nvPr/>
        </p:nvSpPr>
        <p:spPr>
          <a:xfrm>
            <a:off x="1487770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657FC8E-25BE-263E-EC8E-16B7D1CC6327}"/>
              </a:ext>
            </a:extLst>
          </p:cNvPr>
          <p:cNvSpPr/>
          <p:nvPr/>
        </p:nvSpPr>
        <p:spPr>
          <a:xfrm>
            <a:off x="3504989" y="3374028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53B5805-82B5-10A0-E9F5-D17A78EC1926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95909" y="3678220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6BC19BB-F8F3-A9BB-9A67-4AA90BACB46D}"/>
                  </a:ext>
                </a:extLst>
              </p:cNvPr>
              <p:cNvSpPr txBox="1"/>
              <p:nvPr/>
            </p:nvSpPr>
            <p:spPr>
              <a:xfrm>
                <a:off x="4019869" y="3698256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6BC19BB-F8F3-A9BB-9A67-4AA90BACB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69" y="3698256"/>
                <a:ext cx="278025" cy="276999"/>
              </a:xfrm>
              <a:prstGeom prst="rect">
                <a:avLst/>
              </a:prstGeom>
              <a:blipFill>
                <a:blip r:embed="rId3"/>
                <a:stretch>
                  <a:fillRect l="-8696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圆角矩形 22">
            <a:extLst>
              <a:ext uri="{FF2B5EF4-FFF2-40B4-BE49-F238E27FC236}">
                <a16:creationId xmlns:a16="http://schemas.microsoft.com/office/drawing/2014/main" id="{52D920CE-A107-712E-69DE-09273D66BF9E}"/>
              </a:ext>
            </a:extLst>
          </p:cNvPr>
          <p:cNvSpPr/>
          <p:nvPr/>
        </p:nvSpPr>
        <p:spPr>
          <a:xfrm>
            <a:off x="3512882" y="4053352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9615756-360C-BCEB-402D-087BBC39139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03802" y="4357544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2093C6F-C64A-B615-C308-BBFDB6992960}"/>
                  </a:ext>
                </a:extLst>
              </p:cNvPr>
              <p:cNvSpPr txBox="1"/>
              <p:nvPr/>
            </p:nvSpPr>
            <p:spPr>
              <a:xfrm>
                <a:off x="4027762" y="4377580"/>
                <a:ext cx="27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2093C6F-C64A-B615-C308-BBFDB6992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62" y="4377580"/>
                <a:ext cx="272703" cy="276999"/>
              </a:xfrm>
              <a:prstGeom prst="rect">
                <a:avLst/>
              </a:prstGeom>
              <a:blipFill>
                <a:blip r:embed="rId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58CAA4-69CA-D94F-B58D-8C88A120C824}"/>
                  </a:ext>
                </a:extLst>
              </p:cNvPr>
              <p:cNvSpPr txBox="1"/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个混淆表，发送给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假设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生成混淆表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时使用的随机数是由种子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经过伪随机相关生成器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58CAA4-69CA-D94F-B58D-8C88A120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blipFill>
                <a:blip r:embed="rId5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A2F6C62-787E-94F4-B426-F3DF07A7ADD1}"/>
                  </a:ext>
                </a:extLst>
              </p:cNvPr>
              <p:cNvSpPr txBox="1"/>
              <p:nvPr/>
            </p:nvSpPr>
            <p:spPr>
              <a:xfrm>
                <a:off x="3765467" y="4674614"/>
                <a:ext cx="28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A2F6C62-787E-94F4-B426-F3DF07A7A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467" y="4674614"/>
                <a:ext cx="2857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01726006-9E9D-69D1-9776-C3E3C4EF3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222" y="3509119"/>
            <a:ext cx="720000" cy="7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F139A16-8E4E-2ADD-5392-9A8339E1F228}"/>
                  </a:ext>
                </a:extLst>
              </p:cNvPr>
              <p:cNvSpPr txBox="1"/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随机选择其中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个，要求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将对应种子发送给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，随后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对混淆表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进行检查</a:t>
                </a:r>
                <a:endParaRPr kumimoji="1"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一旦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发现混淆表不正确，则能够抓住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F139A16-8E4E-2ADD-5392-9A8339E1F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blipFill>
                <a:blip r:embed="rId8"/>
                <a:stretch>
                  <a:fillRect l="-966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AA939063-9E3F-FD09-960A-055D88FB371B}"/>
              </a:ext>
            </a:extLst>
          </p:cNvPr>
          <p:cNvSpPr txBox="1"/>
          <p:nvPr/>
        </p:nvSpPr>
        <p:spPr>
          <a:xfrm>
            <a:off x="467708" y="2536413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切分选择技术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(Cut-and-Choose)</a:t>
            </a:r>
            <a:r>
              <a:rPr lang="en-US" altLang="zh-CN" sz="2400" baseline="30000" dirty="0">
                <a:solidFill>
                  <a:srgbClr val="005A7B"/>
                </a:solidFill>
                <a:latin typeface="ArialMT"/>
              </a:rPr>
              <a:t>[2]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814657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97B987-2457-7337-A4C1-E614BF32B692}"/>
              </a:ext>
            </a:extLst>
          </p:cNvPr>
          <p:cNvSpPr txBox="1"/>
          <p:nvPr/>
        </p:nvSpPr>
        <p:spPr>
          <a:xfrm>
            <a:off x="467708" y="2536413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切分选择技术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(Cut-and-Choose)</a:t>
            </a:r>
            <a:r>
              <a:rPr lang="en-US" altLang="zh-CN" sz="2400" baseline="30000" dirty="0">
                <a:solidFill>
                  <a:srgbClr val="005A7B"/>
                </a:solidFill>
                <a:latin typeface="ArialMT"/>
              </a:rPr>
              <a:t>[2]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0D7E6C-2035-D1B4-ACB3-99AA407E7E00}"/>
              </a:ext>
            </a:extLst>
          </p:cNvPr>
          <p:cNvSpPr txBox="1"/>
          <p:nvPr/>
        </p:nvSpPr>
        <p:spPr>
          <a:xfrm>
            <a:off x="467708" y="6581001"/>
            <a:ext cx="11430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Lindell Y, </a:t>
            </a:r>
            <a:r>
              <a:rPr lang="en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Pinkas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B. An efficient protocol for secure two-party computation in the presence of malicious adversaries[C]//Advances in Cryptology-EUROCRYPT 2007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70A3F0-D883-255F-55A7-EE01035B0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504783-06E1-593C-5C7E-735200E0B873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36E60A-7543-E05E-FD89-444146E1693B}"/>
              </a:ext>
            </a:extLst>
          </p:cNvPr>
          <p:cNvSpPr txBox="1"/>
          <p:nvPr/>
        </p:nvSpPr>
        <p:spPr>
          <a:xfrm>
            <a:off x="1487770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657FC8E-25BE-263E-EC8E-16B7D1CC6327}"/>
              </a:ext>
            </a:extLst>
          </p:cNvPr>
          <p:cNvSpPr/>
          <p:nvPr/>
        </p:nvSpPr>
        <p:spPr>
          <a:xfrm>
            <a:off x="3504989" y="3374028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53B5805-82B5-10A0-E9F5-D17A78EC1926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95909" y="3678220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6BC19BB-F8F3-A9BB-9A67-4AA90BACB46D}"/>
                  </a:ext>
                </a:extLst>
              </p:cNvPr>
              <p:cNvSpPr txBox="1"/>
              <p:nvPr/>
            </p:nvSpPr>
            <p:spPr>
              <a:xfrm>
                <a:off x="4019869" y="3698256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6BC19BB-F8F3-A9BB-9A67-4AA90BACB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69" y="3698256"/>
                <a:ext cx="278025" cy="276999"/>
              </a:xfrm>
              <a:prstGeom prst="rect">
                <a:avLst/>
              </a:prstGeom>
              <a:blipFill>
                <a:blip r:embed="rId3"/>
                <a:stretch>
                  <a:fillRect l="-8696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圆角矩形 22">
            <a:extLst>
              <a:ext uri="{FF2B5EF4-FFF2-40B4-BE49-F238E27FC236}">
                <a16:creationId xmlns:a16="http://schemas.microsoft.com/office/drawing/2014/main" id="{52D920CE-A107-712E-69DE-09273D66BF9E}"/>
              </a:ext>
            </a:extLst>
          </p:cNvPr>
          <p:cNvSpPr/>
          <p:nvPr/>
        </p:nvSpPr>
        <p:spPr>
          <a:xfrm>
            <a:off x="3512882" y="4053352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9615756-360C-BCEB-402D-087BBC39139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03802" y="4357544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2093C6F-C64A-B615-C308-BBFDB6992960}"/>
                  </a:ext>
                </a:extLst>
              </p:cNvPr>
              <p:cNvSpPr txBox="1"/>
              <p:nvPr/>
            </p:nvSpPr>
            <p:spPr>
              <a:xfrm>
                <a:off x="4027762" y="4377580"/>
                <a:ext cx="27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2093C6F-C64A-B615-C308-BBFDB6992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62" y="4377580"/>
                <a:ext cx="272703" cy="276999"/>
              </a:xfrm>
              <a:prstGeom prst="rect">
                <a:avLst/>
              </a:prstGeom>
              <a:blipFill>
                <a:blip r:embed="rId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58CAA4-69CA-D94F-B58D-8C88A120C824}"/>
                  </a:ext>
                </a:extLst>
              </p:cNvPr>
              <p:cNvSpPr txBox="1"/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个混淆表，发送给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假设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生成混淆表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时使用的随机数是由种子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经过伪随机相关生成器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E58CAA4-69CA-D94F-B58D-8C88A120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blipFill>
                <a:blip r:embed="rId5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0140015-CD0B-5F56-B886-A385AF37E2D0}"/>
                  </a:ext>
                </a:extLst>
              </p:cNvPr>
              <p:cNvSpPr txBox="1"/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随机选择其中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个，要求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将对应种子发送给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，随后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对混淆表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进行检查</a:t>
                </a:r>
                <a:endParaRPr kumimoji="1"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一旦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发现混淆表不正确，则能够抓住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0140015-CD0B-5F56-B886-A385AF37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blipFill>
                <a:blip r:embed="rId6"/>
                <a:stretch>
                  <a:fillRect l="-966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A2F6C62-787E-94F4-B426-F3DF07A7ADD1}"/>
                  </a:ext>
                </a:extLst>
              </p:cNvPr>
              <p:cNvSpPr txBox="1"/>
              <p:nvPr/>
            </p:nvSpPr>
            <p:spPr>
              <a:xfrm>
                <a:off x="3765467" y="4674614"/>
                <a:ext cx="28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A2F6C62-787E-94F4-B426-F3DF07A7A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467" y="4674614"/>
                <a:ext cx="2857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>
            <a:extLst>
              <a:ext uri="{FF2B5EF4-FFF2-40B4-BE49-F238E27FC236}">
                <a16:creationId xmlns:a16="http://schemas.microsoft.com/office/drawing/2014/main" id="{2B0900A7-85AE-EB02-E8B0-D4B1D13E7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6370" y="1698215"/>
            <a:ext cx="5692213" cy="859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731B0AB-243E-F22F-464C-10F2632ED19E}"/>
                  </a:ext>
                </a:extLst>
              </p:cNvPr>
              <p:cNvSpPr txBox="1"/>
              <p:nvPr/>
            </p:nvSpPr>
            <p:spPr>
              <a:xfrm>
                <a:off x="5941329" y="2607885"/>
                <a:ext cx="2792752" cy="680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Alice</m:t>
                          </m:r>
                          <m: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win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zh-CN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kumimoji="1" lang="en-US" altLang="zh-CN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kumimoji="1" lang="en-US" altLang="zh-CN" sz="20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  <m:r>
                                <a:rPr kumimoji="1" lang="en-US" altLang="zh-CN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731B0AB-243E-F22F-464C-10F2632E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329" y="2607885"/>
                <a:ext cx="2792752" cy="680636"/>
              </a:xfrm>
              <a:prstGeom prst="rect">
                <a:avLst/>
              </a:prstGeom>
              <a:blipFill>
                <a:blip r:embed="rId9"/>
                <a:stretch>
                  <a:fillRect l="-1364" r="-136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117D02-DED0-5A68-CBB2-D2ECAC70D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487771" y="3600274"/>
            <a:ext cx="707570" cy="11398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4F1A3A-7884-291F-E5FE-6CBDEA8D28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222" y="3509119"/>
            <a:ext cx="720000" cy="7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7944893-07D2-B4E4-CFB5-36D99F8C0E9B}"/>
                  </a:ext>
                </a:extLst>
              </p:cNvPr>
              <p:cNvSpPr txBox="1"/>
              <p:nvPr/>
            </p:nvSpPr>
            <p:spPr>
              <a:xfrm>
                <a:off x="9009634" y="2671598"/>
                <a:ext cx="2450479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Catch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7944893-07D2-B4E4-CFB5-36D99F8C0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634" y="2671598"/>
                <a:ext cx="2450479" cy="578172"/>
              </a:xfrm>
              <a:prstGeom prst="rect">
                <a:avLst/>
              </a:prstGeom>
              <a:blipFill>
                <a:blip r:embed="rId11"/>
                <a:stretch>
                  <a:fillRect l="-1546" r="-1546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D4D00C-15DF-40CE-0BC7-8E0274D59778}"/>
                  </a:ext>
                </a:extLst>
              </p:cNvPr>
              <p:cNvSpPr txBox="1"/>
              <p:nvPr/>
            </p:nvSpPr>
            <p:spPr>
              <a:xfrm>
                <a:off x="8734081" y="3272651"/>
                <a:ext cx="24504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=10,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=90%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D4D00C-15DF-40CE-0BC7-8E0274D59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081" y="3272651"/>
                <a:ext cx="245047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144601A8-C4B4-425F-ADD3-C5BA7BDD1623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生成不正确的混淆表</a:t>
            </a:r>
          </a:p>
        </p:txBody>
      </p:sp>
    </p:spTree>
    <p:extLst>
      <p:ext uri="{BB962C8B-B14F-4D97-AF65-F5344CB8AC3E}">
        <p14:creationId xmlns:p14="http://schemas.microsoft.com/office/powerpoint/2010/main" val="142222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3A3E8D-A310-5EDB-BA6B-4E5DE76F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9" y="1374712"/>
            <a:ext cx="5671634" cy="1139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746EF6-5C71-72EB-2121-47A020C80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10" y="1249538"/>
            <a:ext cx="720000" cy="72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37948E-F7B0-AEC2-5611-86EFED5D0380}"/>
              </a:ext>
            </a:extLst>
          </p:cNvPr>
          <p:cNvSpPr txBox="1"/>
          <p:nvPr/>
        </p:nvSpPr>
        <p:spPr>
          <a:xfrm>
            <a:off x="1153823" y="2463938"/>
            <a:ext cx="4299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Secure Two-Party Computation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AA647E1-0670-16D9-8C1B-6A6E7D16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731971"/>
              </p:ext>
            </p:extLst>
          </p:nvPr>
        </p:nvGraphicFramePr>
        <p:xfrm>
          <a:off x="467708" y="3429000"/>
          <a:ext cx="4713151" cy="25793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67180">
                  <a:extLst>
                    <a:ext uri="{9D8B030D-6E8A-4147-A177-3AD203B41FA5}">
                      <a16:colId xmlns:a16="http://schemas.microsoft.com/office/drawing/2014/main" val="3401631268"/>
                    </a:ext>
                  </a:extLst>
                </a:gridCol>
                <a:gridCol w="3145971">
                  <a:extLst>
                    <a:ext uri="{9D8B030D-6E8A-4147-A177-3AD203B41FA5}">
                      <a16:colId xmlns:a16="http://schemas.microsoft.com/office/drawing/2014/main" val="495483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敌手能力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18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半诚实敌手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Semi-Honest</a:t>
                      </a:r>
                      <a:endParaRPr lang="zh-CN" altLang="en-US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不会</a:t>
                      </a: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执行攻击行为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协议保证正确性、隐私性等要求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9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恶意敌手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Malicious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会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执行攻击行为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协议保证攻击行为一定不会成功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4655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598BB19-FA79-97DF-79F5-26C4F97F9A7F}"/>
              </a:ext>
            </a:extLst>
          </p:cNvPr>
          <p:cNvSpPr txBox="1"/>
          <p:nvPr/>
        </p:nvSpPr>
        <p:spPr>
          <a:xfrm>
            <a:off x="467708" y="25145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8BB18-5480-9BB7-1741-5A9CFFE1A50F}"/>
              </a:ext>
            </a:extLst>
          </p:cNvPr>
          <p:cNvSpPr txBox="1"/>
          <p:nvPr/>
        </p:nvSpPr>
        <p:spPr>
          <a:xfrm>
            <a:off x="5431771" y="25145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FC7A71-AACD-ECB5-F808-12A89130D092}"/>
              </a:ext>
            </a:extLst>
          </p:cNvPr>
          <p:cNvSpPr txBox="1"/>
          <p:nvPr/>
        </p:nvSpPr>
        <p:spPr>
          <a:xfrm>
            <a:off x="6248200" y="1981198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dv.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2F9E71-B8E6-72C7-A2C0-C5FDF2D3D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618" y="3058764"/>
            <a:ext cx="6477138" cy="30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42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替换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协议的输入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2524E7-CD47-0CD7-F71F-6A989B823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1" t="15185" r="29131" b="37498"/>
          <a:stretch/>
        </p:blipFill>
        <p:spPr>
          <a:xfrm>
            <a:off x="4365172" y="2503756"/>
            <a:ext cx="3298371" cy="24166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2FB0FD-5104-01BE-44F4-A9CE67205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8153401" y="2539525"/>
            <a:ext cx="790920" cy="113988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79B0E19-634D-10D0-EABD-BE627F17BC89}"/>
              </a:ext>
            </a:extLst>
          </p:cNvPr>
          <p:cNvSpPr txBox="1"/>
          <p:nvPr/>
        </p:nvSpPr>
        <p:spPr>
          <a:xfrm>
            <a:off x="8236749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C64266-77E6-464C-7DB4-CA543A713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3229485" y="2539525"/>
            <a:ext cx="707570" cy="113988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4497C8A-A209-0050-AD96-DD295CA505D1}"/>
              </a:ext>
            </a:extLst>
          </p:cNvPr>
          <p:cNvSpPr txBox="1"/>
          <p:nvPr/>
        </p:nvSpPr>
        <p:spPr>
          <a:xfrm>
            <a:off x="3229484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6497066-9955-D2FA-0549-0640ADD66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5427" y="238946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9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替换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协议的输入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D04A56-B600-301C-D936-D7FE4CF8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11" y="2690969"/>
            <a:ext cx="3531977" cy="919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/>
              <p:nvPr/>
            </p:nvSpPr>
            <p:spPr>
              <a:xfrm>
                <a:off x="4038599" y="3610251"/>
                <a:ext cx="4604259" cy="1791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①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对调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，使得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输入对调</a:t>
                </a:r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②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，固定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的输入</a:t>
                </a:r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③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无效随机值，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输入为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或者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中止协议 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选择性失败攻击，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selective-failure attack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599" y="3610251"/>
                <a:ext cx="4604259" cy="1791516"/>
              </a:xfrm>
              <a:prstGeom prst="rect">
                <a:avLst/>
              </a:prstGeom>
              <a:blipFill>
                <a:blip r:embed="rId3"/>
                <a:stretch>
                  <a:fillRect l="-1099" r="-549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24CA3C8-1657-BC49-4204-75F3D0F8F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55"/>
          <a:stretch/>
        </p:blipFill>
        <p:spPr>
          <a:xfrm>
            <a:off x="8153401" y="2539525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CFDE5-0C02-57A9-33C2-920FE45844BA}"/>
              </a:ext>
            </a:extLst>
          </p:cNvPr>
          <p:cNvSpPr txBox="1"/>
          <p:nvPr/>
        </p:nvSpPr>
        <p:spPr>
          <a:xfrm>
            <a:off x="8236749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671E0A-50F7-F736-2CEB-4298D2915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524"/>
          <a:stretch/>
        </p:blipFill>
        <p:spPr>
          <a:xfrm>
            <a:off x="3229485" y="2539525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C23245-F23E-3EAA-1E55-52276F0858AB}"/>
              </a:ext>
            </a:extLst>
          </p:cNvPr>
          <p:cNvSpPr txBox="1"/>
          <p:nvPr/>
        </p:nvSpPr>
        <p:spPr>
          <a:xfrm>
            <a:off x="3229484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7F59E-389F-873C-38FB-D652FAAE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5427" y="2389469"/>
            <a:ext cx="720000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95CA69-80B0-0FFB-1A5B-F45AC6C81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056" y="233159"/>
            <a:ext cx="4604259" cy="19370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F7722EB-9077-D336-AB57-27BC873359C1}"/>
              </a:ext>
            </a:extLst>
          </p:cNvPr>
          <p:cNvSpPr txBox="1"/>
          <p:nvPr/>
        </p:nvSpPr>
        <p:spPr>
          <a:xfrm>
            <a:off x="729343" y="5542254"/>
            <a:ext cx="11370652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抵御① ②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协议移到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Cut-and-Choose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前执行，然后再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Cut-and-Choose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阶段来检查输入的一致性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抵御③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也可以检查到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③中的错误，并中止协议，但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中止协议就意味着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的输入真的是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309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替换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协议的输入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D04A56-B600-301C-D936-D7FE4CF8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11" y="2690969"/>
            <a:ext cx="3531977" cy="919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/>
              <p:nvPr/>
            </p:nvSpPr>
            <p:spPr>
              <a:xfrm>
                <a:off x="4038599" y="3610251"/>
                <a:ext cx="4604259" cy="10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③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无效随机值，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输入为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或者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中止协议 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选择性失败攻击，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selective-failure attack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599" y="3610251"/>
                <a:ext cx="4604259" cy="1097032"/>
              </a:xfrm>
              <a:prstGeom prst="rect">
                <a:avLst/>
              </a:prstGeom>
              <a:blipFill>
                <a:blip r:embed="rId3"/>
                <a:stretch>
                  <a:fillRect l="-1099" r="-549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24CA3C8-1657-BC49-4204-75F3D0F8F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55"/>
          <a:stretch/>
        </p:blipFill>
        <p:spPr>
          <a:xfrm>
            <a:off x="8153401" y="2539525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CFDE5-0C02-57A9-33C2-920FE45844BA}"/>
              </a:ext>
            </a:extLst>
          </p:cNvPr>
          <p:cNvSpPr txBox="1"/>
          <p:nvPr/>
        </p:nvSpPr>
        <p:spPr>
          <a:xfrm>
            <a:off x="8236749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671E0A-50F7-F736-2CEB-4298D2915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524"/>
          <a:stretch/>
        </p:blipFill>
        <p:spPr>
          <a:xfrm>
            <a:off x="3229485" y="2539525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C23245-F23E-3EAA-1E55-52276F0858AB}"/>
              </a:ext>
            </a:extLst>
          </p:cNvPr>
          <p:cNvSpPr txBox="1"/>
          <p:nvPr/>
        </p:nvSpPr>
        <p:spPr>
          <a:xfrm>
            <a:off x="3229484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7F59E-389F-873C-38FB-D652FAAE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5427" y="2389469"/>
            <a:ext cx="720000" cy="7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44A877-DBF0-C10E-9A33-7A430E69E2E0}"/>
              </a:ext>
            </a:extLst>
          </p:cNvPr>
          <p:cNvSpPr txBox="1"/>
          <p:nvPr/>
        </p:nvSpPr>
        <p:spPr>
          <a:xfrm>
            <a:off x="467709" y="4707936"/>
            <a:ext cx="3337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XOR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树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(XOR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tree)</a:t>
            </a:r>
            <a:r>
              <a:rPr lang="en-US" altLang="zh-CN" sz="2400" baseline="30000" dirty="0">
                <a:solidFill>
                  <a:srgbClr val="005A7B"/>
                </a:solidFill>
                <a:latin typeface="ArialMT"/>
              </a:rPr>
              <a:t>[2]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2D8BB0-C9A8-13A8-5680-41647814B1E7}"/>
              </a:ext>
            </a:extLst>
          </p:cNvPr>
          <p:cNvSpPr txBox="1"/>
          <p:nvPr/>
        </p:nvSpPr>
        <p:spPr>
          <a:xfrm>
            <a:off x="467708" y="6581001"/>
            <a:ext cx="11430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Lindell Y, </a:t>
            </a:r>
            <a:r>
              <a:rPr lang="en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Pinkas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B. An efficient protocol for secure two-party computation in the presence of malicious adversaries[C]//Advances in Cryptology-EUROCRYPT 2007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044A55-7230-65BB-9B4D-BE7338234229}"/>
                  </a:ext>
                </a:extLst>
              </p:cNvPr>
              <p:cNvSpPr txBox="1"/>
              <p:nvPr/>
            </p:nvSpPr>
            <p:spPr>
              <a:xfrm>
                <a:off x="3937055" y="4754102"/>
                <a:ext cx="7787236" cy="370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lang="zh-CN" altLang="e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随机</a:t>
                </a:r>
                <a:r>
                  <a:rPr lang="zh-CN" altLang="en-US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⊕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⊕⋯⊕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044A55-7230-65BB-9B4D-BE7338234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55" y="4754102"/>
                <a:ext cx="7787236" cy="370358"/>
              </a:xfrm>
              <a:prstGeom prst="rect">
                <a:avLst/>
              </a:prstGeom>
              <a:blipFill>
                <a:blip r:embed="rId6"/>
                <a:stretch>
                  <a:fillRect l="-814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9E1405-9D83-5664-7636-FC0BE6E26E14}"/>
                  </a:ext>
                </a:extLst>
              </p:cNvPr>
              <p:cNvSpPr txBox="1"/>
              <p:nvPr/>
            </p:nvSpPr>
            <p:spPr>
              <a:xfrm>
                <a:off x="3937055" y="5189387"/>
                <a:ext cx="7787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lang="zh-CN" altLang="e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将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待</a:t>
                </a:r>
                <a:r>
                  <a:rPr lang="zh-CN" altLang="en-US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计算函数改成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9E1405-9D83-5664-7636-FC0BE6E26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55" y="5189387"/>
                <a:ext cx="7787236" cy="369332"/>
              </a:xfrm>
              <a:prstGeom prst="rect">
                <a:avLst/>
              </a:prstGeom>
              <a:blipFill>
                <a:blip r:embed="rId7"/>
                <a:stretch>
                  <a:fillRect l="-814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E18B670B-730D-269D-F2ED-B10332E5E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2658" y="376532"/>
            <a:ext cx="4330700" cy="17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7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6484467" cy="1269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替换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协议的输入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D04A56-B600-301C-D936-D7FE4CF8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11" y="2690969"/>
            <a:ext cx="3531977" cy="919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/>
              <p:nvPr/>
            </p:nvSpPr>
            <p:spPr>
              <a:xfrm>
                <a:off x="4038599" y="3610251"/>
                <a:ext cx="4604259" cy="10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③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无效随机值，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输入为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或者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中止协议 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选择性失败攻击，</a:t>
                </a:r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selective-failure attack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DBE288-501D-C1DF-ECB1-F4C20DE45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599" y="3610251"/>
                <a:ext cx="4604259" cy="1097032"/>
              </a:xfrm>
              <a:prstGeom prst="rect">
                <a:avLst/>
              </a:prstGeom>
              <a:blipFill>
                <a:blip r:embed="rId3"/>
                <a:stretch>
                  <a:fillRect l="-1099" r="-549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24CA3C8-1657-BC49-4204-75F3D0F8F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55"/>
          <a:stretch/>
        </p:blipFill>
        <p:spPr>
          <a:xfrm>
            <a:off x="8153401" y="2539525"/>
            <a:ext cx="79092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CFDE5-0C02-57A9-33C2-920FE45844BA}"/>
              </a:ext>
            </a:extLst>
          </p:cNvPr>
          <p:cNvSpPr txBox="1"/>
          <p:nvPr/>
        </p:nvSpPr>
        <p:spPr>
          <a:xfrm>
            <a:off x="8236749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671E0A-50F7-F736-2CEB-4298D2915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524"/>
          <a:stretch/>
        </p:blipFill>
        <p:spPr>
          <a:xfrm>
            <a:off x="3229485" y="2539525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C23245-F23E-3EAA-1E55-52276F0858AB}"/>
              </a:ext>
            </a:extLst>
          </p:cNvPr>
          <p:cNvSpPr txBox="1"/>
          <p:nvPr/>
        </p:nvSpPr>
        <p:spPr>
          <a:xfrm>
            <a:off x="3229484" y="367941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7F59E-389F-873C-38FB-D652FAAE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5427" y="2389469"/>
            <a:ext cx="720000" cy="7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44A877-DBF0-C10E-9A33-7A430E69E2E0}"/>
              </a:ext>
            </a:extLst>
          </p:cNvPr>
          <p:cNvSpPr txBox="1"/>
          <p:nvPr/>
        </p:nvSpPr>
        <p:spPr>
          <a:xfrm>
            <a:off x="467709" y="4707936"/>
            <a:ext cx="3337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XOR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树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(XOR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tree)</a:t>
            </a:r>
            <a:r>
              <a:rPr lang="en-US" altLang="zh-CN" sz="2400" baseline="30000" dirty="0">
                <a:solidFill>
                  <a:srgbClr val="005A7B"/>
                </a:solidFill>
                <a:latin typeface="ArialMT"/>
              </a:rPr>
              <a:t>[2]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2D8BB0-C9A8-13A8-5680-41647814B1E7}"/>
              </a:ext>
            </a:extLst>
          </p:cNvPr>
          <p:cNvSpPr txBox="1"/>
          <p:nvPr/>
        </p:nvSpPr>
        <p:spPr>
          <a:xfrm>
            <a:off x="467708" y="6581001"/>
            <a:ext cx="11430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Lindell Y, </a:t>
            </a:r>
            <a:r>
              <a:rPr lang="en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Pinkas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B. An efficient protocol for secure two-party computation in the presence of malicious adversaries[C]//Advances in Cryptology-EUROCRYPT 2007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044A55-7230-65BB-9B4D-BE7338234229}"/>
                  </a:ext>
                </a:extLst>
              </p:cNvPr>
              <p:cNvSpPr txBox="1"/>
              <p:nvPr/>
            </p:nvSpPr>
            <p:spPr>
              <a:xfrm>
                <a:off x="3937055" y="4754102"/>
                <a:ext cx="7787236" cy="370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lang="zh-CN" altLang="e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随机</a:t>
                </a:r>
                <a:r>
                  <a:rPr lang="zh-CN" altLang="en-US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选取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⊕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⊕⋯⊕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044A55-7230-65BB-9B4D-BE7338234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55" y="4754102"/>
                <a:ext cx="7787236" cy="370358"/>
              </a:xfrm>
              <a:prstGeom prst="rect">
                <a:avLst/>
              </a:prstGeom>
              <a:blipFill>
                <a:blip r:embed="rId6"/>
                <a:stretch>
                  <a:fillRect l="-814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9E1405-9D83-5664-7636-FC0BE6E26E14}"/>
                  </a:ext>
                </a:extLst>
              </p:cNvPr>
              <p:cNvSpPr txBox="1"/>
              <p:nvPr/>
            </p:nvSpPr>
            <p:spPr>
              <a:xfrm>
                <a:off x="3937055" y="5189387"/>
                <a:ext cx="7787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lang="zh-CN" altLang="en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将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待</a:t>
                </a:r>
                <a:r>
                  <a:rPr lang="zh-CN" altLang="en-US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计算函数改成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9E1405-9D83-5664-7636-FC0BE6E26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55" y="5189387"/>
                <a:ext cx="7787236" cy="369332"/>
              </a:xfrm>
              <a:prstGeom prst="rect">
                <a:avLst/>
              </a:prstGeom>
              <a:blipFill>
                <a:blip r:embed="rId7"/>
                <a:stretch>
                  <a:fillRect l="-814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F840A01-0DE5-0534-8298-0C7B31FAC15F}"/>
                  </a:ext>
                </a:extLst>
              </p:cNvPr>
              <p:cNvSpPr txBox="1"/>
              <p:nvPr/>
            </p:nvSpPr>
            <p:spPr>
              <a:xfrm>
                <a:off x="378645" y="6052911"/>
                <a:ext cx="3347775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detect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F840A01-0DE5-0534-8298-0C7B31FAC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5" y="6052911"/>
                <a:ext cx="3347775" cy="526298"/>
              </a:xfrm>
              <a:prstGeom prst="rect">
                <a:avLst/>
              </a:prstGeom>
              <a:blipFill>
                <a:blip r:embed="rId8"/>
                <a:stretch>
                  <a:fillRect l="-755" t="-476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25971D7-DBA9-7B83-B520-3008F031F205}"/>
                  </a:ext>
                </a:extLst>
              </p:cNvPr>
              <p:cNvSpPr txBox="1"/>
              <p:nvPr/>
            </p:nvSpPr>
            <p:spPr>
              <a:xfrm>
                <a:off x="3953076" y="6179099"/>
                <a:ext cx="42858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=10,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=10,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=89.8%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90%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25971D7-DBA9-7B83-B520-3008F031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076" y="6179099"/>
                <a:ext cx="428584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709F4A-1283-9A0C-5B5F-9A66B65C6A23}"/>
                  </a:ext>
                </a:extLst>
              </p:cNvPr>
              <p:cNvSpPr txBox="1"/>
              <p:nvPr/>
            </p:nvSpPr>
            <p:spPr>
              <a:xfrm>
                <a:off x="378645" y="5507727"/>
                <a:ext cx="3760453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Alice</m:t>
                          </m:r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win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709F4A-1283-9A0C-5B5F-9A66B65C6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5" y="5507727"/>
                <a:ext cx="3760453" cy="526298"/>
              </a:xfrm>
              <a:prstGeom prst="rect">
                <a:avLst/>
              </a:prstGeom>
              <a:blipFill>
                <a:blip r:embed="rId10"/>
                <a:stretch>
                  <a:fillRect l="-673" t="-4651" r="-1010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AE00E84F-0AD4-BF51-BC4A-036B56240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2658" y="376532"/>
            <a:ext cx="4330700" cy="17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30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7151317" cy="126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的攻击行为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3: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备选密钥攻击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(Alternate Keys)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671E0A-50F7-F736-2CEB-4298D2915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270056" y="2776639"/>
            <a:ext cx="707570" cy="11398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C23245-F23E-3EAA-1E55-52276F0858AB}"/>
              </a:ext>
            </a:extLst>
          </p:cNvPr>
          <p:cNvSpPr txBox="1"/>
          <p:nvPr/>
        </p:nvSpPr>
        <p:spPr>
          <a:xfrm>
            <a:off x="1270055" y="3916526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7F59E-389F-873C-38FB-D652FAAEF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998" y="2626583"/>
            <a:ext cx="720000" cy="7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00E84F-0AD4-BF51-BC4A-036B5624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658" y="376532"/>
            <a:ext cx="4330700" cy="17742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EF4E90-2FE2-008D-5A1B-6AB11D025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684" y="3071112"/>
            <a:ext cx="7561531" cy="3532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391200A-0076-4FD6-6E6C-C11040122209}"/>
                  </a:ext>
                </a:extLst>
              </p:cNvPr>
              <p:cNvSpPr txBox="1"/>
              <p:nvPr/>
            </p:nvSpPr>
            <p:spPr>
              <a:xfrm>
                <a:off x="2551684" y="2385478"/>
                <a:ext cx="715131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对于一个混淆电路，有两组不同的密钥，</a:t>
                </a:r>
                <a:r>
                  <a:rPr lang="zh-CN" altLang="en-US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一组密钥解密正确</a:t>
                </a:r>
                <a:r>
                  <a:rPr lang="en-US" altLang="zh-CN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CN" altLang="en-US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altLang="zh-CN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zh-CN" altLang="en-US" b="1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，一组密钥解密解密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错误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’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 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对密钥进行承诺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391200A-0076-4FD6-6E6C-C11040122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684" y="2385478"/>
                <a:ext cx="7151317" cy="646331"/>
              </a:xfrm>
              <a:prstGeom prst="rect">
                <a:avLst/>
              </a:prstGeom>
              <a:blipFill>
                <a:blip r:embed="rId6"/>
                <a:stretch>
                  <a:fillRect l="-887" t="-5769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398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10623425" cy="80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当考虑隐蔽安全时，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有可能执行攻击行为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情况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2: 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发现不了（但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可能会指认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说她作弊了）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00E84F-0AD4-BF51-BC4A-036B5624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360" y="2325074"/>
            <a:ext cx="6653532" cy="272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51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2.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隐蔽安全计算：概念和基础构造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隐蔽安全两方计算协议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94E739-DBC1-B4B0-95E4-F99910CA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081" y="1077686"/>
            <a:ext cx="5464628" cy="55182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6890F8-BF0A-3CD4-7A6A-E1CBF1CD7E4D}"/>
              </a:ext>
            </a:extLst>
          </p:cNvPr>
          <p:cNvSpPr txBox="1"/>
          <p:nvPr/>
        </p:nvSpPr>
        <p:spPr>
          <a:xfrm>
            <a:off x="565682" y="1634864"/>
            <a:ext cx="2952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ArialMT"/>
              </a:rPr>
              <a:t>大胆设计，小心求证</a:t>
            </a:r>
            <a:endParaRPr lang="en-US" altLang="zh-CN" sz="2400" b="1" dirty="0">
              <a:solidFill>
                <a:srgbClr val="C00000"/>
              </a:solidFill>
              <a:latin typeface="ArialM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9E042B-DDA6-D0E6-5C35-9A425A468C85}"/>
              </a:ext>
            </a:extLst>
          </p:cNvPr>
          <p:cNvSpPr txBox="1"/>
          <p:nvPr/>
        </p:nvSpPr>
        <p:spPr>
          <a:xfrm>
            <a:off x="565682" y="2253597"/>
            <a:ext cx="3185840" cy="826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000" dirty="0"/>
              <a:t>one page for protocol, five page for proof!</a:t>
            </a:r>
          </a:p>
        </p:txBody>
      </p:sp>
    </p:spTree>
    <p:extLst>
      <p:ext uri="{BB962C8B-B14F-4D97-AF65-F5344CB8AC3E}">
        <p14:creationId xmlns:p14="http://schemas.microsoft.com/office/powerpoint/2010/main" val="719465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6598301-FB29-7622-BF19-CD4066D4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7" y="207083"/>
            <a:ext cx="5404899" cy="3413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B2D945-10FD-2B75-CD22-DF3FC2FC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083"/>
            <a:ext cx="5451009" cy="6650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EDCC87-E304-D25B-C3B3-6042C3A49C65}"/>
              </a:ext>
            </a:extLst>
          </p:cNvPr>
          <p:cNvSpPr txBox="1"/>
          <p:nvPr/>
        </p:nvSpPr>
        <p:spPr>
          <a:xfrm>
            <a:off x="3265714" y="2667001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kumimoji="1"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Secure!</a:t>
            </a:r>
            <a:endParaRPr kumimoji="1" lang="zh-CN" alt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下弧形箭头 10">
            <a:extLst>
              <a:ext uri="{FF2B5EF4-FFF2-40B4-BE49-F238E27FC236}">
                <a16:creationId xmlns:a16="http://schemas.microsoft.com/office/drawing/2014/main" id="{7D4CEC2D-9719-5CAE-DA0A-9D768F0CF81A}"/>
              </a:ext>
            </a:extLst>
          </p:cNvPr>
          <p:cNvSpPr/>
          <p:nvPr/>
        </p:nvSpPr>
        <p:spPr>
          <a:xfrm rot="13004298">
            <a:off x="3592603" y="3766457"/>
            <a:ext cx="2514600" cy="87085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BCABD1-744F-DF83-200A-F05593BDE710}"/>
              </a:ext>
            </a:extLst>
          </p:cNvPr>
          <p:cNvSpPr txBox="1"/>
          <p:nvPr/>
        </p:nvSpPr>
        <p:spPr>
          <a:xfrm>
            <a:off x="1956419" y="3797477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ESORICS 2020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19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982F45-6B02-55A7-95BD-20E61077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83"/>
            <a:ext cx="59309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EDCC87-E304-D25B-C3B3-6042C3A49C65}"/>
              </a:ext>
            </a:extLst>
          </p:cNvPr>
          <p:cNvSpPr txBox="1"/>
          <p:nvPr/>
        </p:nvSpPr>
        <p:spPr>
          <a:xfrm>
            <a:off x="3483428" y="2849798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kumimoji="1"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Secure!</a:t>
            </a:r>
            <a:endParaRPr kumimoji="1" lang="zh-CN" alt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下弧形箭头 10">
            <a:extLst>
              <a:ext uri="{FF2B5EF4-FFF2-40B4-BE49-F238E27FC236}">
                <a16:creationId xmlns:a16="http://schemas.microsoft.com/office/drawing/2014/main" id="{7D4CEC2D-9719-5CAE-DA0A-9D768F0CF81A}"/>
              </a:ext>
            </a:extLst>
          </p:cNvPr>
          <p:cNvSpPr/>
          <p:nvPr/>
        </p:nvSpPr>
        <p:spPr>
          <a:xfrm rot="13004298">
            <a:off x="3705036" y="3872188"/>
            <a:ext cx="2367057" cy="80245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D7FE5-EB76-5B9D-BB46-377A5C82EBC6}"/>
              </a:ext>
            </a:extLst>
          </p:cNvPr>
          <p:cNvSpPr txBox="1"/>
          <p:nvPr/>
        </p:nvSpPr>
        <p:spPr>
          <a:xfrm>
            <a:off x="1974633" y="4160371"/>
            <a:ext cx="1887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CRYPTO 2021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75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319751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84CACA1-49B2-EC7F-8E86-F1721E0F2596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E6686-6E74-D597-52A8-0B5C5319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813" y="1342261"/>
            <a:ext cx="1892300" cy="106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57E377-BFE5-1DF4-089C-0AA442540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502" y="1405761"/>
            <a:ext cx="2019300" cy="1003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F8AE79-4231-3908-62FA-ECAB01451870}"/>
              </a:ext>
            </a:extLst>
          </p:cNvPr>
          <p:cNvSpPr txBox="1"/>
          <p:nvPr/>
        </p:nvSpPr>
        <p:spPr>
          <a:xfrm>
            <a:off x="2097741" y="2697283"/>
            <a:ext cx="7756264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公司在乎声誉，不会贸然执行恶意行为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但当执行恶意行为的收益很大时，会尝试作弊，而且有概率成功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左右箭头 10">
            <a:extLst>
              <a:ext uri="{FF2B5EF4-FFF2-40B4-BE49-F238E27FC236}">
                <a16:creationId xmlns:a16="http://schemas.microsoft.com/office/drawing/2014/main" id="{F7C4465E-579E-C8A0-07FF-F2BABD58BD2C}"/>
              </a:ext>
            </a:extLst>
          </p:cNvPr>
          <p:cNvSpPr/>
          <p:nvPr/>
        </p:nvSpPr>
        <p:spPr>
          <a:xfrm>
            <a:off x="4854036" y="1663092"/>
            <a:ext cx="1535295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6673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23" name="图形 22" descr="吐舌的脸轮廓 纯色填充">
            <a:extLst>
              <a:ext uri="{FF2B5EF4-FFF2-40B4-BE49-F238E27FC236}">
                <a16:creationId xmlns:a16="http://schemas.microsoft.com/office/drawing/2014/main" id="{B942F64B-5077-14F9-8F77-0394484D9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4596" y="2785974"/>
            <a:ext cx="914400" cy="914400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ACFC87A-4E36-9C9E-587E-DB49A327EB1C}"/>
              </a:ext>
            </a:extLst>
          </p:cNvPr>
          <p:cNvSpPr txBox="1">
            <a:spLocks/>
          </p:cNvSpPr>
          <p:nvPr/>
        </p:nvSpPr>
        <p:spPr>
          <a:xfrm>
            <a:off x="838200" y="923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Publicly Verifiable Covert (PVC)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Security [AO12]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843A046-6D03-278B-0B57-0270DEECE52D}"/>
              </a:ext>
            </a:extLst>
          </p:cNvPr>
          <p:cNvGrpSpPr/>
          <p:nvPr/>
        </p:nvGrpSpPr>
        <p:grpSpPr>
          <a:xfrm>
            <a:off x="977599" y="3496138"/>
            <a:ext cx="914400" cy="914400"/>
            <a:chOff x="3222142" y="2374505"/>
            <a:chExt cx="914400" cy="914400"/>
          </a:xfrm>
        </p:grpSpPr>
        <p:pic>
          <p:nvPicPr>
            <p:cNvPr id="26" name="内容占位符 5" descr="用户 纯色填充">
              <a:extLst>
                <a:ext uri="{FF2B5EF4-FFF2-40B4-BE49-F238E27FC236}">
                  <a16:creationId xmlns:a16="http://schemas.microsoft.com/office/drawing/2014/main" id="{F16DC8C7-C33F-05DE-F5A3-3ACA3DB36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27" name="图形 26" descr="实心填充的恶魔表情 纯色填充">
              <a:extLst>
                <a:ext uri="{FF2B5EF4-FFF2-40B4-BE49-F238E27FC236}">
                  <a16:creationId xmlns:a16="http://schemas.microsoft.com/office/drawing/2014/main" id="{0775C300-A66B-FAFF-6EDE-BC5115D3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28" name="直接连接符 8">
            <a:extLst>
              <a:ext uri="{FF2B5EF4-FFF2-40B4-BE49-F238E27FC236}">
                <a16:creationId xmlns:a16="http://schemas.microsoft.com/office/drawing/2014/main" id="{21CD5DB8-4B73-EDB1-2CE0-EDD77853FF27}"/>
              </a:ext>
            </a:extLst>
          </p:cNvPr>
          <p:cNvCxnSpPr>
            <a:cxnSpLocks/>
          </p:cNvCxnSpPr>
          <p:nvPr/>
        </p:nvCxnSpPr>
        <p:spPr>
          <a:xfrm>
            <a:off x="1892002" y="3927587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9" name="直接箭头连接符 11">
            <a:extLst>
              <a:ext uri="{FF2B5EF4-FFF2-40B4-BE49-F238E27FC236}">
                <a16:creationId xmlns:a16="http://schemas.microsoft.com/office/drawing/2014/main" id="{9C9AFF04-6AA8-76AE-E240-76A18F779DD9}"/>
              </a:ext>
            </a:extLst>
          </p:cNvPr>
          <p:cNvCxnSpPr>
            <a:cxnSpLocks/>
          </p:cNvCxnSpPr>
          <p:nvPr/>
        </p:nvCxnSpPr>
        <p:spPr>
          <a:xfrm flipV="1">
            <a:off x="4797494" y="3280507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007EAF1-7956-6BC8-7D5D-5E072F28CB04}"/>
              </a:ext>
            </a:extLst>
          </p:cNvPr>
          <p:cNvSpPr txBox="1"/>
          <p:nvPr/>
        </p:nvSpPr>
        <p:spPr>
          <a:xfrm>
            <a:off x="2051372" y="3557582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A132466-5B1B-3321-EBD5-5EC7C9B6BBF0}"/>
              </a:ext>
            </a:extLst>
          </p:cNvPr>
          <p:cNvSpPr txBox="1"/>
          <p:nvPr/>
        </p:nvSpPr>
        <p:spPr>
          <a:xfrm>
            <a:off x="4996362" y="3243174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2" name="对话气泡: 圆角矩形 30">
            <a:extLst>
              <a:ext uri="{FF2B5EF4-FFF2-40B4-BE49-F238E27FC236}">
                <a16:creationId xmlns:a16="http://schemas.microsoft.com/office/drawing/2014/main" id="{C538DEFE-8B98-3B40-68B7-6B69FDE7B17B}"/>
              </a:ext>
            </a:extLst>
          </p:cNvPr>
          <p:cNvSpPr/>
          <p:nvPr/>
        </p:nvSpPr>
        <p:spPr>
          <a:xfrm>
            <a:off x="7422260" y="2156082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33" name="对话气泡: 圆角矩形 40">
            <a:extLst>
              <a:ext uri="{FF2B5EF4-FFF2-40B4-BE49-F238E27FC236}">
                <a16:creationId xmlns:a16="http://schemas.microsoft.com/office/drawing/2014/main" id="{7EB53B38-B385-4B1A-4B35-F4573DE568B6}"/>
              </a:ext>
            </a:extLst>
          </p:cNvPr>
          <p:cNvSpPr/>
          <p:nvPr/>
        </p:nvSpPr>
        <p:spPr>
          <a:xfrm>
            <a:off x="8946546" y="2410361"/>
            <a:ext cx="2923721" cy="999852"/>
          </a:xfrm>
          <a:prstGeom prst="wedgeRoundRectCallout">
            <a:avLst>
              <a:gd name="adj1" fmla="val -106598"/>
              <a:gd name="adj2" fmla="val 3468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malicious party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was deviating from the protocol!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08276BC-3912-BA65-3C6E-8202D25FC3B4}"/>
                  </a:ext>
                </a:extLst>
              </p:cNvPr>
              <p:cNvSpPr txBox="1"/>
              <p:nvPr/>
            </p:nvSpPr>
            <p:spPr>
              <a:xfrm>
                <a:off x="575706" y="5321828"/>
                <a:ext cx="114271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Security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: Impose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reputational risk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and provide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accountability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measures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Efficiency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: PVC secure protocol with deterrence factor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incurs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only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−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40%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Times New Roman"/>
                    <a:ea typeface="宋体"/>
                  </a:rPr>
                  <a:t> overhead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compared to the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SOTA semi-honest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protocol based on GC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. </a:t>
                </a:r>
                <a:endParaRPr lang="zh-CN" altLang="en-US" sz="2400" dirty="0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08276BC-3912-BA65-3C6E-8202D25FC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06" y="5321828"/>
                <a:ext cx="11427183" cy="1200329"/>
              </a:xfrm>
              <a:prstGeom prst="rect">
                <a:avLst/>
              </a:prstGeom>
              <a:blipFill>
                <a:blip r:embed="rId8"/>
                <a:stretch>
                  <a:fillRect l="-777" t="-4211" b="-1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D27D1301-BDD8-2C7D-991E-0EE63A9DEF28}"/>
              </a:ext>
            </a:extLst>
          </p:cNvPr>
          <p:cNvGrpSpPr/>
          <p:nvPr/>
        </p:nvGrpSpPr>
        <p:grpSpPr>
          <a:xfrm>
            <a:off x="3792201" y="1922763"/>
            <a:ext cx="2968422" cy="999140"/>
            <a:chOff x="4134083" y="1581717"/>
            <a:chExt cx="2968422" cy="999140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305AC52F-6CDD-C996-3BBF-BA5986AA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39" y="1581717"/>
              <a:ext cx="639910" cy="639910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AAC7871-4ED4-A816-2989-3510064B5428}"/>
                </a:ext>
              </a:extLst>
            </p:cNvPr>
            <p:cNvSpPr txBox="1"/>
            <p:nvPr/>
          </p:nvSpPr>
          <p:spPr>
            <a:xfrm>
              <a:off x="4134083" y="2211525"/>
              <a:ext cx="2968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Times New Roman"/>
                  <a:ea typeface="宋体"/>
                </a:rPr>
                <a:t>Publicly Verifiable </a:t>
              </a:r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Certificate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cxnSp>
        <p:nvCxnSpPr>
          <p:cNvPr id="38" name="连接符: 曲线 14">
            <a:extLst>
              <a:ext uri="{FF2B5EF4-FFF2-40B4-BE49-F238E27FC236}">
                <a16:creationId xmlns:a16="http://schemas.microsoft.com/office/drawing/2014/main" id="{237365D0-65A1-7422-4676-F38E6BDDF942}"/>
              </a:ext>
            </a:extLst>
          </p:cNvPr>
          <p:cNvCxnSpPr>
            <a:cxnSpLocks/>
            <a:stCxn id="36" idx="1"/>
            <a:endCxn id="26" idx="0"/>
          </p:cNvCxnSpPr>
          <p:nvPr/>
        </p:nvCxnSpPr>
        <p:spPr>
          <a:xfrm rot="10800000" flipV="1">
            <a:off x="1434799" y="2242718"/>
            <a:ext cx="3521658" cy="1253420"/>
          </a:xfrm>
          <a:prstGeom prst="curved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11752812-7CC4-7EAA-A14E-6A198B696820}"/>
              </a:ext>
            </a:extLst>
          </p:cNvPr>
          <p:cNvSpPr txBox="1"/>
          <p:nvPr/>
        </p:nvSpPr>
        <p:spPr>
          <a:xfrm rot="20776613">
            <a:off x="1853982" y="2102435"/>
            <a:ext cx="22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This guy is cheating!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51217A4-6EC0-AAEE-CE93-5A0B82217021}"/>
              </a:ext>
            </a:extLst>
          </p:cNvPr>
          <p:cNvSpPr txBox="1"/>
          <p:nvPr/>
        </p:nvSpPr>
        <p:spPr>
          <a:xfrm>
            <a:off x="5043350" y="3697264"/>
            <a:ext cx="173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deterrence factor</a:t>
            </a:r>
          </a:p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fixed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and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high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pic>
        <p:nvPicPr>
          <p:cNvPr id="41" name="图形 40" descr="眨眼的脸轮廓 纯色填充">
            <a:extLst>
              <a:ext uri="{FF2B5EF4-FFF2-40B4-BE49-F238E27FC236}">
                <a16:creationId xmlns:a16="http://schemas.microsoft.com/office/drawing/2014/main" id="{DC51CBAB-E8E8-FB97-3333-E21072C0C1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23" y="27859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3" grpId="0" animBg="1"/>
      <p:bldP spid="34" grpId="0" uiExpand="1" build="p"/>
      <p:bldP spid="39" grpId="0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公开可验证隐蔽安全模型定义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493E616-E87D-009B-4148-94F800749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3763"/>
              </p:ext>
            </p:extLst>
          </p:nvPr>
        </p:nvGraphicFramePr>
        <p:xfrm>
          <a:off x="912135" y="1733078"/>
          <a:ext cx="10367730" cy="2638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3199">
                  <a:extLst>
                    <a:ext uri="{9D8B030D-6E8A-4147-A177-3AD203B41FA5}">
                      <a16:colId xmlns:a16="http://schemas.microsoft.com/office/drawing/2014/main" val="2343397708"/>
                    </a:ext>
                  </a:extLst>
                </a:gridCol>
                <a:gridCol w="6874531">
                  <a:extLst>
                    <a:ext uri="{9D8B030D-6E8A-4147-A177-3AD203B41FA5}">
                      <a16:colId xmlns:a16="http://schemas.microsoft.com/office/drawing/2014/main" val="2104903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安全性要求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解释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2723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隐蔽安全</a:t>
                      </a:r>
                      <a:r>
                        <a:rPr lang="en-US" altLang="zh-CN" dirty="0"/>
                        <a:t>(Covert Security)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33552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公开可验证</a:t>
                      </a:r>
                      <a:r>
                        <a:rPr lang="en-US" altLang="zh-CN" dirty="0"/>
                        <a:t>(Public Verifiability)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dirty="0"/>
                        <a:t>只要发现了作弊行为，诚实参与方就可以生成一个公开可验证的</a:t>
                      </a:r>
                      <a:r>
                        <a:rPr lang="zh-CN" altLang="en-US" b="1" dirty="0"/>
                        <a:t>作弊证据</a:t>
                      </a:r>
                      <a:endParaRPr lang="en-US" altLang="zh-CN" b="1" dirty="0"/>
                    </a:p>
                    <a:p>
                      <a:pPr marL="342900" indent="-342900" algn="l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dirty="0"/>
                        <a:t>无法伪造出作弊证据，即</a:t>
                      </a:r>
                      <a:r>
                        <a:rPr lang="zh-CN" altLang="en-US" b="1" dirty="0"/>
                        <a:t>无法指控诚实参与方有作弊行为</a:t>
                      </a:r>
                      <a:endParaRPr lang="en-US" altLang="zh-CN" b="1" dirty="0"/>
                    </a:p>
                    <a:p>
                      <a:pPr marL="342900" indent="-342900" algn="l">
                        <a:lnSpc>
                          <a:spcPct val="125000"/>
                        </a:lnSpc>
                        <a:buAutoNum type="arabicPeriod"/>
                      </a:pPr>
                      <a:r>
                        <a:rPr lang="zh-CN" altLang="en-US" dirty="0"/>
                        <a:t>作弊证据</a:t>
                      </a:r>
                      <a:r>
                        <a:rPr lang="zh-CN" altLang="en-US" b="1" dirty="0"/>
                        <a:t>不能泄露诚实参与方的私有输入</a:t>
                      </a:r>
                      <a:r>
                        <a:rPr lang="zh-CN" altLang="en-US" dirty="0"/>
                        <a:t>（包括作弊行为发生时诚实参与方使用的数据）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344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527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C1E60-4D49-1346-591A-87008204AA54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DD3489-330D-BE55-23CE-5BA5D3B3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9" y="1634864"/>
            <a:ext cx="5896697" cy="24158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51BE18-8B51-60FD-B6C3-21E2AF5724C2}"/>
              </a:ext>
            </a:extLst>
          </p:cNvPr>
          <p:cNvSpPr txBox="1"/>
          <p:nvPr/>
        </p:nvSpPr>
        <p:spPr>
          <a:xfrm>
            <a:off x="6442422" y="1631884"/>
            <a:ext cx="4794110" cy="34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000" dirty="0"/>
              <a:t>GC</a:t>
            </a:r>
            <a:r>
              <a:rPr kumimoji="1" lang="zh-CN" altLang="en-US" sz="2000" dirty="0"/>
              <a:t>的安全性：可以抵御半诚实的</a:t>
            </a:r>
            <a:r>
              <a:rPr kumimoji="1" lang="en-US" altLang="zh-CN" sz="2000" dirty="0">
                <a:solidFill>
                  <a:srgbClr val="C00000"/>
                </a:solidFill>
              </a:rPr>
              <a:t>Alice</a:t>
            </a:r>
            <a:r>
              <a:rPr kumimoji="1" lang="zh-CN" altLang="en-US" sz="2000" dirty="0"/>
              <a:t>，和抵御恶意的</a:t>
            </a:r>
            <a:r>
              <a:rPr kumimoji="1" lang="en-US" altLang="zh-CN" sz="2000" dirty="0"/>
              <a:t>Bob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Alice</a:t>
            </a:r>
            <a:r>
              <a:rPr kumimoji="1" lang="zh-CN" altLang="en-US" b="1" dirty="0"/>
              <a:t>攻击行为</a:t>
            </a:r>
            <a:r>
              <a:rPr kumimoji="1" lang="en-US" altLang="zh-CN" b="1" dirty="0"/>
              <a:t>1</a:t>
            </a:r>
            <a:r>
              <a:rPr kumimoji="1" lang="en-US" altLang="zh-CN" dirty="0"/>
              <a:t>:</a:t>
            </a:r>
            <a:r>
              <a:rPr kumimoji="1" lang="zh-CN" altLang="en-US" dirty="0"/>
              <a:t> 使用不正确的混淆表</a:t>
            </a:r>
            <a:r>
              <a:rPr kumimoji="1" lang="en-US" altLang="zh-CN" dirty="0"/>
              <a:t>(Cut-and-Choose)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Alice</a:t>
            </a:r>
            <a:r>
              <a:rPr kumimoji="1" lang="zh-CN" altLang="en-US" b="1" dirty="0"/>
              <a:t>攻击行为</a:t>
            </a:r>
            <a:r>
              <a:rPr kumimoji="1" lang="en-US" altLang="zh-CN" b="1" dirty="0"/>
              <a:t>2</a:t>
            </a:r>
            <a:r>
              <a:rPr kumimoji="1" lang="en-US" altLang="zh-CN" dirty="0"/>
              <a:t>:</a:t>
            </a:r>
            <a:r>
              <a:rPr kumimoji="1" lang="zh-CN" altLang="en-US" dirty="0"/>
              <a:t> 替换</a:t>
            </a:r>
            <a:r>
              <a:rPr kumimoji="1" lang="en-US" altLang="zh-CN" dirty="0"/>
              <a:t>OT</a:t>
            </a:r>
            <a:r>
              <a:rPr kumimoji="1" lang="zh-CN" altLang="en-US" dirty="0"/>
              <a:t>协议输入  </a:t>
            </a:r>
            <a:r>
              <a:rPr kumimoji="1" lang="en-US" altLang="zh-CN" dirty="0"/>
              <a:t>(</a:t>
            </a:r>
            <a:r>
              <a:rPr kumimoji="1" lang="zh-CN" altLang="en-US" dirty="0"/>
              <a:t>选择失败攻击</a:t>
            </a:r>
            <a:r>
              <a:rPr kumimoji="1" lang="en-US" altLang="zh-CN" dirty="0"/>
              <a:t> --&gt; XOR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Alice</a:t>
            </a:r>
            <a:r>
              <a:rPr kumimoji="1" lang="zh-CN" altLang="en-US" b="1" dirty="0"/>
              <a:t>攻击行为</a:t>
            </a:r>
            <a:r>
              <a:rPr kumimoji="1" lang="en-US" altLang="zh-CN" b="1" dirty="0"/>
              <a:t>3</a:t>
            </a:r>
            <a:r>
              <a:rPr kumimoji="1" lang="en-US" altLang="zh-CN" dirty="0"/>
              <a:t>:</a:t>
            </a:r>
            <a:r>
              <a:rPr kumimoji="1" lang="zh-CN" altLang="en-US" dirty="0"/>
              <a:t> 备选密钥攻击</a:t>
            </a:r>
            <a:r>
              <a:rPr kumimoji="1" lang="en-US" altLang="zh-CN" dirty="0"/>
              <a:t>          (Alice</a:t>
            </a:r>
            <a:r>
              <a:rPr kumimoji="1" lang="zh-CN" altLang="en-US" dirty="0"/>
              <a:t>对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进行承诺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11E504-8F68-6884-99EE-41688AC1B5F3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094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DD3489-330D-BE55-23CE-5BA5D3B3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9" y="1634864"/>
            <a:ext cx="5896697" cy="2415828"/>
          </a:xfrm>
          <a:prstGeom prst="rect">
            <a:avLst/>
          </a:prstGeom>
        </p:spPr>
      </p:pic>
      <p:pic>
        <p:nvPicPr>
          <p:cNvPr id="4" name="Picture 42">
            <a:extLst>
              <a:ext uri="{FF2B5EF4-FFF2-40B4-BE49-F238E27FC236}">
                <a16:creationId xmlns:a16="http://schemas.microsoft.com/office/drawing/2014/main" id="{33C789DE-6D0A-4C80-41A4-94D5707B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35" y="1634864"/>
            <a:ext cx="450327" cy="7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CF230C-6E28-1D29-AB56-8290D8AACD1E}"/>
              </a:ext>
            </a:extLst>
          </p:cNvPr>
          <p:cNvSpPr txBox="1"/>
          <p:nvPr/>
        </p:nvSpPr>
        <p:spPr>
          <a:xfrm>
            <a:off x="6942063" y="2433522"/>
            <a:ext cx="74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Alice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D92685-EC68-146C-D87C-1E9C3543EE03}"/>
              </a:ext>
            </a:extLst>
          </p:cNvPr>
          <p:cNvSpPr txBox="1"/>
          <p:nvPr/>
        </p:nvSpPr>
        <p:spPr>
          <a:xfrm>
            <a:off x="10808069" y="2440515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Bob</a:t>
            </a:r>
            <a:endParaRPr kumimoji="1" lang="zh-CN" altLang="en-US" b="1" dirty="0"/>
          </a:p>
        </p:txBody>
      </p:sp>
      <p:pic>
        <p:nvPicPr>
          <p:cNvPr id="9" name="Picture 5" descr="sarah">
            <a:extLst>
              <a:ext uri="{FF2B5EF4-FFF2-40B4-BE49-F238E27FC236}">
                <a16:creationId xmlns:a16="http://schemas.microsoft.com/office/drawing/2014/main" id="{94ECE9F6-D93B-5F42-1FBC-D0B2EF3F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03" y="163486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2749BFBA-A626-41F3-4109-4E0FE5317514}"/>
              </a:ext>
            </a:extLst>
          </p:cNvPr>
          <p:cNvCxnSpPr>
            <a:cxnSpLocks/>
          </p:cNvCxnSpPr>
          <p:nvPr/>
        </p:nvCxnSpPr>
        <p:spPr>
          <a:xfrm>
            <a:off x="7776754" y="2124888"/>
            <a:ext cx="2882291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4F91D44-9A91-7B03-0D51-C3AB7563FCDD}"/>
              </a:ext>
            </a:extLst>
          </p:cNvPr>
          <p:cNvSpPr txBox="1"/>
          <p:nvPr/>
        </p:nvSpPr>
        <p:spPr>
          <a:xfrm>
            <a:off x="7932932" y="176881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(e.g., send me $100)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2EF641-9DDC-F17B-42EC-6C2A42836318}"/>
              </a:ext>
            </a:extLst>
          </p:cNvPr>
          <p:cNvSpPr txBox="1"/>
          <p:nvPr/>
        </p:nvSpPr>
        <p:spPr>
          <a:xfrm>
            <a:off x="6736849" y="2905105"/>
            <a:ext cx="4779329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安全信道的两个基本属性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隐私（</a:t>
            </a:r>
            <a:r>
              <a:rPr lang="en" altLang="zh-CN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：消息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不被泄露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认证（</a:t>
            </a:r>
            <a:r>
              <a:rPr lang="en" altLang="zh-CN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：消息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是正确的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142A34-5A55-758B-42F2-417A244978ED}"/>
              </a:ext>
            </a:extLst>
          </p:cNvPr>
          <p:cNvSpPr txBox="1"/>
          <p:nvPr/>
        </p:nvSpPr>
        <p:spPr>
          <a:xfrm>
            <a:off x="6736848" y="4276107"/>
            <a:ext cx="5368066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现代密码学（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 to Modern Cryptography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对称密码学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：对称加密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消息认证码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公钥密码学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：公钥加密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数字签名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83D06D-47DA-FC73-E39B-782C1A38281B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9386E1-96D3-36CA-9D0E-012AE1B6C13F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DD3489-330D-BE55-23CE-5BA5D3B3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9" y="1634864"/>
            <a:ext cx="5896697" cy="24158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D7CF9C-2133-B6E5-E0E6-2BF561D8D13A}"/>
              </a:ext>
            </a:extLst>
          </p:cNvPr>
          <p:cNvSpPr txBox="1"/>
          <p:nvPr/>
        </p:nvSpPr>
        <p:spPr>
          <a:xfrm>
            <a:off x="467709" y="4430528"/>
            <a:ext cx="752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1: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要求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Alice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对所有消息使用签名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B9CFC5-A9DD-C4FE-A550-E4B399232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6455229" y="5012938"/>
            <a:ext cx="790920" cy="11398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4955FCA-F6E2-5B3A-8601-01DAB98CEDCE}"/>
              </a:ext>
            </a:extLst>
          </p:cNvPr>
          <p:cNvSpPr txBox="1"/>
          <p:nvPr/>
        </p:nvSpPr>
        <p:spPr>
          <a:xfrm>
            <a:off x="6538577" y="6152825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F3464FB-AA54-BC37-80D8-06B61EA4B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531313" y="5012938"/>
            <a:ext cx="707570" cy="113988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94AAD2-5515-975D-BFF5-3A73CD3A1813}"/>
              </a:ext>
            </a:extLst>
          </p:cNvPr>
          <p:cNvSpPr txBox="1"/>
          <p:nvPr/>
        </p:nvSpPr>
        <p:spPr>
          <a:xfrm>
            <a:off x="1531312" y="6152825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09E028-DBC7-E176-033B-D9D32147D46A}"/>
              </a:ext>
            </a:extLst>
          </p:cNvPr>
          <p:cNvSpPr txBox="1"/>
          <p:nvPr/>
        </p:nvSpPr>
        <p:spPr>
          <a:xfrm>
            <a:off x="2383972" y="5410982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sk</a:t>
            </a:r>
            <a:r>
              <a:rPr kumimoji="1" lang="en-US" altLang="zh-CN" dirty="0"/>
              <a:t>, pk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6FA7BC1-C128-96DB-6BCD-206014C924D6}"/>
              </a:ext>
            </a:extLst>
          </p:cNvPr>
          <p:cNvCxnSpPr>
            <a:cxnSpLocks/>
          </p:cNvCxnSpPr>
          <p:nvPr/>
        </p:nvCxnSpPr>
        <p:spPr>
          <a:xfrm>
            <a:off x="3416057" y="5791243"/>
            <a:ext cx="2429572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0702792-2876-3DB1-17CC-3C2115BB9475}"/>
              </a:ext>
            </a:extLst>
          </p:cNvPr>
          <p:cNvSpPr txBox="1"/>
          <p:nvPr/>
        </p:nvSpPr>
        <p:spPr>
          <a:xfrm>
            <a:off x="3353710" y="5421911"/>
            <a:ext cx="2491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pk, sign(m)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092021D-46E0-3AC3-1CB3-1B7D4D829B84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16256F9-E958-A985-7565-436B9556EF7C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112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8032A2-72F0-FC11-2314-2C9B16FE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B4CA07-B0DD-0787-BDCB-228D78875445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D627F1-8D74-83D2-105F-56528A911E33}"/>
              </a:ext>
            </a:extLst>
          </p:cNvPr>
          <p:cNvSpPr txBox="1"/>
          <p:nvPr/>
        </p:nvSpPr>
        <p:spPr>
          <a:xfrm>
            <a:off x="1487770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39800B2-2AC1-C3AE-7FE3-3E45E74F98A7}"/>
              </a:ext>
            </a:extLst>
          </p:cNvPr>
          <p:cNvSpPr/>
          <p:nvPr/>
        </p:nvSpPr>
        <p:spPr>
          <a:xfrm>
            <a:off x="2995544" y="3373210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C370A17-2AFE-7943-C7B7-879CB389E12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786464" y="3677402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D8564EB-A331-BCA0-5204-4E3E0F6F9A0D}"/>
                  </a:ext>
                </a:extLst>
              </p:cNvPr>
              <p:cNvSpPr txBox="1"/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D8564EB-A331-BCA0-5204-4E3E0F6F9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blipFill>
                <a:blip r:embed="rId3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>
            <a:extLst>
              <a:ext uri="{FF2B5EF4-FFF2-40B4-BE49-F238E27FC236}">
                <a16:creationId xmlns:a16="http://schemas.microsoft.com/office/drawing/2014/main" id="{79F52506-9E9D-AC67-C8CF-48A2924D013F}"/>
              </a:ext>
            </a:extLst>
          </p:cNvPr>
          <p:cNvSpPr/>
          <p:nvPr/>
        </p:nvSpPr>
        <p:spPr>
          <a:xfrm>
            <a:off x="3003437" y="4052534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C98FA8C-D77E-81AC-0FE6-BFB6EA73813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794357" y="4356726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AEB485E-6F01-53F1-ED3D-258E785F0E58}"/>
                  </a:ext>
                </a:extLst>
              </p:cNvPr>
              <p:cNvSpPr txBox="1"/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AEB485E-6F01-53F1-ED3D-258E785F0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blipFill>
                <a:blip r:embed="rId4"/>
                <a:stretch>
                  <a:fillRect l="-4348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/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个混淆表，发送给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假设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生成混淆表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时使用的随机数是由种子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经过伪随机相关生成器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blipFill>
                <a:blip r:embed="rId5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/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随机选择其中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个，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要求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将对应种子发送给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，随后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对混淆表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进行检查</a:t>
                </a:r>
                <a:endParaRPr kumimoji="1"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一旦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发现混淆表不正确，则能够抓住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blipFill>
                <a:blip r:embed="rId6"/>
                <a:stretch>
                  <a:fillRect l="-966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81C05AC-3FD4-73FD-116A-801BBCFDFED1}"/>
                  </a:ext>
                </a:extLst>
              </p:cNvPr>
              <p:cNvSpPr txBox="1"/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81C05AC-3FD4-73FD-116A-801BBCFDF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D4338453-5B35-F77F-E9BB-265C6DBDE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487771" y="3600274"/>
            <a:ext cx="707570" cy="11398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6C00D8-99A4-6151-B072-3A7FB7FF0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222" y="3509119"/>
            <a:ext cx="720000" cy="7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6E3BA2D-6906-D47A-E04D-4573ACA7BBA4}"/>
              </a:ext>
            </a:extLst>
          </p:cNvPr>
          <p:cNvSpPr txBox="1"/>
          <p:nvPr/>
        </p:nvSpPr>
        <p:spPr>
          <a:xfrm>
            <a:off x="467708" y="2536413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回顾：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Cut-and-Choose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技术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A4D2D5B-BF80-DD8F-707C-2F5E74664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362" y="335843"/>
            <a:ext cx="5052335" cy="20699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16360C1-EB76-6BA3-C33D-FEDBF10D5DE0}"/>
              </a:ext>
            </a:extLst>
          </p:cNvPr>
          <p:cNvSpPr txBox="1"/>
          <p:nvPr/>
        </p:nvSpPr>
        <p:spPr>
          <a:xfrm>
            <a:off x="467708" y="1873224"/>
            <a:ext cx="560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2: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 选择性中止攻击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CE2891-33F1-874A-3464-BCCF379D5EF5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4D0EAE-540F-386F-EC7F-4FA47D3D90DB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446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8032A2-72F0-FC11-2314-2C9B16FE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B4CA07-B0DD-0787-BDCB-228D78875445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D627F1-8D74-83D2-105F-56528A911E33}"/>
              </a:ext>
            </a:extLst>
          </p:cNvPr>
          <p:cNvSpPr txBox="1"/>
          <p:nvPr/>
        </p:nvSpPr>
        <p:spPr>
          <a:xfrm>
            <a:off x="1487770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/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个混淆表，发送给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假设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生成混淆表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时使用的随机数是由种子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经过伪随机相关生成器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blipFill>
                <a:blip r:embed="rId3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/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随机选择其中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个，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要求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将对应种子发送给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，随后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对混淆表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进行检查</a:t>
                </a:r>
                <a:endParaRPr kumimoji="1"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一旦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发现混淆表不正确，则能够抓住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84" y="5109493"/>
                <a:ext cx="5241591" cy="1097095"/>
              </a:xfrm>
              <a:prstGeom prst="rect">
                <a:avLst/>
              </a:prstGeom>
              <a:blipFill>
                <a:blip r:embed="rId4"/>
                <a:stretch>
                  <a:fillRect l="-966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D4338453-5B35-F77F-E9BB-265C6DBDE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487771" y="3600274"/>
            <a:ext cx="707570" cy="11398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6C00D8-99A4-6151-B072-3A7FB7FF0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222" y="3509119"/>
            <a:ext cx="720000" cy="72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A4D2D5B-BF80-DD8F-707C-2F5E74664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362" y="335843"/>
            <a:ext cx="5052335" cy="2069900"/>
          </a:xfrm>
          <a:prstGeom prst="rect">
            <a:avLst/>
          </a:prstGeom>
        </p:spPr>
      </p:pic>
      <p:sp>
        <p:nvSpPr>
          <p:cNvPr id="24" name="对话气泡: 圆角矩形 40">
            <a:extLst>
              <a:ext uri="{FF2B5EF4-FFF2-40B4-BE49-F238E27FC236}">
                <a16:creationId xmlns:a16="http://schemas.microsoft.com/office/drawing/2014/main" id="{347DE1DE-1057-1B9F-A0D4-94DDF197D581}"/>
              </a:ext>
            </a:extLst>
          </p:cNvPr>
          <p:cNvSpPr/>
          <p:nvPr/>
        </p:nvSpPr>
        <p:spPr>
          <a:xfrm>
            <a:off x="9218460" y="3600274"/>
            <a:ext cx="2923721" cy="999852"/>
          </a:xfrm>
          <a:prstGeom prst="wedgeRoundRectCallout">
            <a:avLst>
              <a:gd name="adj1" fmla="val -20219"/>
              <a:gd name="adj2" fmla="val 102186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：不好！要被发现了，那我中止协议！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55EAAC-4533-E426-F4F6-057F0C1B14C0}"/>
              </a:ext>
            </a:extLst>
          </p:cNvPr>
          <p:cNvSpPr txBox="1"/>
          <p:nvPr/>
        </p:nvSpPr>
        <p:spPr>
          <a:xfrm>
            <a:off x="467708" y="2536413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回顾：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Cut-and-Choose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技术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645343-BE88-95FC-3AA6-66B16E519115}"/>
              </a:ext>
            </a:extLst>
          </p:cNvPr>
          <p:cNvSpPr txBox="1"/>
          <p:nvPr/>
        </p:nvSpPr>
        <p:spPr>
          <a:xfrm>
            <a:off x="467708" y="1873224"/>
            <a:ext cx="560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2: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 选择性中止攻击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957E1C0-1FDB-1EF2-CCF7-6B7F95E5B179}"/>
              </a:ext>
            </a:extLst>
          </p:cNvPr>
          <p:cNvSpPr/>
          <p:nvPr/>
        </p:nvSpPr>
        <p:spPr>
          <a:xfrm>
            <a:off x="2995544" y="3373210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5C8D8A98-A368-66D2-68AF-7FD1DA69A676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786464" y="3677402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AFE23A7-1459-61FF-4FEE-B4646C438926}"/>
                  </a:ext>
                </a:extLst>
              </p:cNvPr>
              <p:cNvSpPr txBox="1"/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AFE23A7-1459-61FF-4FEE-B4646C43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blipFill>
                <a:blip r:embed="rId7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圆角矩形 26">
            <a:extLst>
              <a:ext uri="{FF2B5EF4-FFF2-40B4-BE49-F238E27FC236}">
                <a16:creationId xmlns:a16="http://schemas.microsoft.com/office/drawing/2014/main" id="{D30BFF66-DC76-EC73-BFDF-D7A94D4C49D9}"/>
              </a:ext>
            </a:extLst>
          </p:cNvPr>
          <p:cNvSpPr/>
          <p:nvPr/>
        </p:nvSpPr>
        <p:spPr>
          <a:xfrm>
            <a:off x="3003437" y="4052534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51644DB-1DA4-8F55-A1AF-5827E332E592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794357" y="4356726"/>
            <a:ext cx="1007638" cy="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D77DD4E-98CB-CFBC-5C9D-96EED7A7CBFF}"/>
                  </a:ext>
                </a:extLst>
              </p:cNvPr>
              <p:cNvSpPr txBox="1"/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D77DD4E-98CB-CFBC-5C9D-96EED7A7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blipFill>
                <a:blip r:embed="rId8"/>
                <a:stretch>
                  <a:fillRect l="-4348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CDC017F-35A4-B395-037D-373D032C24AD}"/>
                  </a:ext>
                </a:extLst>
              </p:cNvPr>
              <p:cNvSpPr txBox="1"/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CDC017F-35A4-B395-037D-373D032C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692236FD-9B12-BD0D-0EB9-71A0ACF6D264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1D647DC-46E2-426B-8256-E548AA6E9214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8032A2-72F0-FC11-2314-2C9B16FE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B4CA07-B0DD-0787-BDCB-228D78875445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D627F1-8D74-83D2-105F-56528A911E33}"/>
              </a:ext>
            </a:extLst>
          </p:cNvPr>
          <p:cNvSpPr txBox="1"/>
          <p:nvPr/>
        </p:nvSpPr>
        <p:spPr>
          <a:xfrm>
            <a:off x="1487770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C370A17-2AFE-7943-C7B7-879CB389E12F}"/>
              </a:ext>
            </a:extLst>
          </p:cNvPr>
          <p:cNvCxnSpPr>
            <a:cxnSpLocks/>
          </p:cNvCxnSpPr>
          <p:nvPr/>
        </p:nvCxnSpPr>
        <p:spPr>
          <a:xfrm>
            <a:off x="3924167" y="3982413"/>
            <a:ext cx="1689083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/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个混淆表，发送给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假设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生成混淆表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时使用的随机数是由种子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经过伪随机相关生成器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PRG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生成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D9033F-2BEA-DE0F-ABB1-68C6BC8ED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8" y="5115293"/>
                <a:ext cx="5241591" cy="1099019"/>
              </a:xfrm>
              <a:prstGeom prst="rect">
                <a:avLst/>
              </a:prstGeom>
              <a:blipFill>
                <a:blip r:embed="rId3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/>
              <p:nvPr/>
            </p:nvSpPr>
            <p:spPr>
              <a:xfrm>
                <a:off x="7020984" y="5109493"/>
                <a:ext cx="5241591" cy="123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随机选择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，和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执行一个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选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OT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协议获得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𝑖𝑛𝑝𝑢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，随后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对混淆表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GC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进行检查</a:t>
                </a:r>
                <a:endParaRPr kumimoji="1"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一旦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Bob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发现混淆表不正确，</a:t>
                </a:r>
                <a:r>
                  <a:rPr kumimoji="1"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则能够抓住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DEB803-B8F8-D346-5405-8A7077415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84" y="5109493"/>
                <a:ext cx="5241591" cy="1237518"/>
              </a:xfrm>
              <a:prstGeom prst="rect">
                <a:avLst/>
              </a:prstGeom>
              <a:blipFill>
                <a:blip r:embed="rId4"/>
                <a:stretch>
                  <a:fillRect l="-966" t="-306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D4338453-5B35-F77F-E9BB-265C6DBDE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487771" y="3600274"/>
            <a:ext cx="707570" cy="11398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6C00D8-99A4-6151-B072-3A7FB7FF0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222" y="3509119"/>
            <a:ext cx="720000" cy="72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A4D2D5B-BF80-DD8F-707C-2F5E74664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362" y="335843"/>
            <a:ext cx="5052335" cy="2069900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24CD8433-58B0-AC9C-722E-6EEF2A4278B1}"/>
              </a:ext>
            </a:extLst>
          </p:cNvPr>
          <p:cNvSpPr/>
          <p:nvPr/>
        </p:nvSpPr>
        <p:spPr>
          <a:xfrm>
            <a:off x="5635020" y="3233058"/>
            <a:ext cx="790920" cy="1810884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66C9D197-E210-8402-7A50-E83FB4990B88}"/>
              </a:ext>
            </a:extLst>
          </p:cNvPr>
          <p:cNvCxnSpPr>
            <a:cxnSpLocks/>
          </p:cNvCxnSpPr>
          <p:nvPr/>
        </p:nvCxnSpPr>
        <p:spPr>
          <a:xfrm flipH="1">
            <a:off x="6441727" y="3624368"/>
            <a:ext cx="1776988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79B696-E309-695C-DE33-A45AACED6BB3}"/>
                  </a:ext>
                </a:extLst>
              </p:cNvPr>
              <p:cNvSpPr txBox="1"/>
              <p:nvPr/>
            </p:nvSpPr>
            <p:spPr>
              <a:xfrm>
                <a:off x="5767073" y="3773173"/>
                <a:ext cx="48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选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79B696-E309-695C-DE33-A45AACED6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073" y="3773173"/>
                <a:ext cx="483274" cy="276999"/>
              </a:xfrm>
              <a:prstGeom prst="rect">
                <a:avLst/>
              </a:prstGeom>
              <a:blipFill>
                <a:blip r:embed="rId7"/>
                <a:stretch>
                  <a:fillRect l="-17949" t="-27273" r="-15385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9B93195-779F-47F3-566B-68B13F3D3C01}"/>
                  </a:ext>
                </a:extLst>
              </p:cNvPr>
              <p:cNvSpPr txBox="1"/>
              <p:nvPr/>
            </p:nvSpPr>
            <p:spPr>
              <a:xfrm>
                <a:off x="6437552" y="3242989"/>
                <a:ext cx="2008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∈[0,1,⋯,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9B93195-779F-47F3-566B-68B13F3D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52" y="3242989"/>
                <a:ext cx="200894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BBCA85B-D280-A0C9-81A3-5AA7EE131208}"/>
                  </a:ext>
                </a:extLst>
              </p:cNvPr>
              <p:cNvSpPr txBox="1"/>
              <p:nvPr/>
            </p:nvSpPr>
            <p:spPr>
              <a:xfrm>
                <a:off x="3781286" y="3028580"/>
                <a:ext cx="194492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𝑖𝑛𝑝𝑢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BBCA85B-D280-A0C9-81A3-5AA7EE131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286" y="3028580"/>
                <a:ext cx="194492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D6F9B5B-8AC6-8DA2-A709-6D68DB6AFE5A}"/>
                  </a:ext>
                </a:extLst>
              </p:cNvPr>
              <p:cNvSpPr txBox="1"/>
              <p:nvPr/>
            </p:nvSpPr>
            <p:spPr>
              <a:xfrm>
                <a:off x="682068" y="2465867"/>
                <a:ext cx="57386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b="0" dirty="0"/>
                  <a:t>使用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选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OT</a:t>
                </a: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协议来避免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Alice</a:t>
                </a: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知道待检查的混淆表</a:t>
                </a:r>
                <a:endParaRPr lang="zh-CN" altLang="en-US" sz="2000" baseline="30000" dirty="0">
                  <a:solidFill>
                    <a:srgbClr val="005A7B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D6F9B5B-8AC6-8DA2-A709-6D68DB6AF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68" y="2465867"/>
                <a:ext cx="5738622" cy="400110"/>
              </a:xfrm>
              <a:prstGeom prst="rect">
                <a:avLst/>
              </a:prstGeom>
              <a:blipFill>
                <a:blip r:embed="rId10"/>
                <a:stretch>
                  <a:fillRect l="-1104" t="-9375" r="-221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146E33DA-A80E-AEF4-54F8-B998A754B3E7}"/>
              </a:ext>
            </a:extLst>
          </p:cNvPr>
          <p:cNvSpPr txBox="1"/>
          <p:nvPr/>
        </p:nvSpPr>
        <p:spPr>
          <a:xfrm>
            <a:off x="467708" y="1873224"/>
            <a:ext cx="560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2: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 选择性中止攻击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EC8AA7E-46DC-C321-596D-EC3C0E18D5A4}"/>
              </a:ext>
            </a:extLst>
          </p:cNvPr>
          <p:cNvSpPr/>
          <p:nvPr/>
        </p:nvSpPr>
        <p:spPr>
          <a:xfrm>
            <a:off x="2995544" y="3373210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84C3CEB-4A08-BF9A-A7F0-40BA71ACD2AF}"/>
                  </a:ext>
                </a:extLst>
              </p:cNvPr>
              <p:cNvSpPr txBox="1"/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84C3CEB-4A08-BF9A-A7F0-40BA71ACD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424" y="3697438"/>
                <a:ext cx="278025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圆角矩形 33">
            <a:extLst>
              <a:ext uri="{FF2B5EF4-FFF2-40B4-BE49-F238E27FC236}">
                <a16:creationId xmlns:a16="http://schemas.microsoft.com/office/drawing/2014/main" id="{731AB02C-354C-C4C9-AD58-D7B87C8225CA}"/>
              </a:ext>
            </a:extLst>
          </p:cNvPr>
          <p:cNvSpPr/>
          <p:nvPr/>
        </p:nvSpPr>
        <p:spPr>
          <a:xfrm>
            <a:off x="3003437" y="4052534"/>
            <a:ext cx="790920" cy="60838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38504A-6D52-32EE-8903-A11210FBC641}"/>
                  </a:ext>
                </a:extLst>
              </p:cNvPr>
              <p:cNvSpPr txBox="1"/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38504A-6D52-32EE-8903-A11210FBC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317" y="4376762"/>
                <a:ext cx="272703" cy="276999"/>
              </a:xfrm>
              <a:prstGeom prst="rect">
                <a:avLst/>
              </a:prstGeom>
              <a:blipFill>
                <a:blip r:embed="rId12"/>
                <a:stretch>
                  <a:fillRect l="-4348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3FF1F0D-53C8-65F1-3147-C3DDBD932D38}"/>
                  </a:ext>
                </a:extLst>
              </p:cNvPr>
              <p:cNvSpPr txBox="1"/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3FF1F0D-53C8-65F1-3147-C3DDBD93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22" y="4673796"/>
                <a:ext cx="2857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D1B6D1C3-96DB-E19B-848C-93689249AB67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7D1346E-074B-D994-230F-A1F71B0D9915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69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A4D2D5B-BF80-DD8F-707C-2F5E7466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62" y="335843"/>
            <a:ext cx="5052335" cy="20699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46E33DA-A80E-AEF4-54F8-B998A754B3E7}"/>
              </a:ext>
            </a:extLst>
          </p:cNvPr>
          <p:cNvSpPr txBox="1"/>
          <p:nvPr/>
        </p:nvSpPr>
        <p:spPr>
          <a:xfrm>
            <a:off x="467708" y="1873224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(3)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3: Signed-OT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150F144-A425-17E1-0B34-28C87DC204F4}"/>
                  </a:ext>
                </a:extLst>
              </p:cNvPr>
              <p:cNvSpPr txBox="1"/>
              <p:nvPr/>
            </p:nvSpPr>
            <p:spPr>
              <a:xfrm>
                <a:off x="4577622" y="5615173"/>
                <a:ext cx="199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KeyGen</m:t>
                      </m:r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150F144-A425-17E1-0B34-28C87DC2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622" y="5615173"/>
                <a:ext cx="1995162" cy="276999"/>
              </a:xfrm>
              <a:prstGeom prst="rect">
                <a:avLst/>
              </a:prstGeom>
              <a:blipFill>
                <a:blip r:embed="rId3"/>
                <a:stretch>
                  <a:fillRect r="-1266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1F73A6AE-D3D0-2A34-F6E6-9108967B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68" y="2534264"/>
            <a:ext cx="3531140" cy="1371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7ED436-5A0D-0124-2E02-46E112F4E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55"/>
          <a:stretch/>
        </p:blipFill>
        <p:spPr>
          <a:xfrm>
            <a:off x="4886008" y="4105239"/>
            <a:ext cx="790920" cy="113988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661E85-C6A3-5829-1A27-A901E9010F54}"/>
              </a:ext>
            </a:extLst>
          </p:cNvPr>
          <p:cNvSpPr txBox="1"/>
          <p:nvPr/>
        </p:nvSpPr>
        <p:spPr>
          <a:xfrm>
            <a:off x="4969356" y="5245126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95CD30-3354-181E-F078-F6B3615CAEB4}"/>
              </a:ext>
            </a:extLst>
          </p:cNvPr>
          <p:cNvSpPr txBox="1"/>
          <p:nvPr/>
        </p:nvSpPr>
        <p:spPr>
          <a:xfrm>
            <a:off x="647297" y="5250667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50B14CB-151D-49EC-775A-D288CEA049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7524"/>
          <a:stretch/>
        </p:blipFill>
        <p:spPr>
          <a:xfrm>
            <a:off x="647298" y="4110780"/>
            <a:ext cx="707570" cy="1139887"/>
          </a:xfrm>
          <a:prstGeom prst="rect">
            <a:avLst/>
          </a:prstGeom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87093EE-71F6-491D-C9FA-E5A9B19EDC4A}"/>
              </a:ext>
            </a:extLst>
          </p:cNvPr>
          <p:cNvCxnSpPr>
            <a:cxnSpLocks/>
          </p:cNvCxnSpPr>
          <p:nvPr/>
        </p:nvCxnSpPr>
        <p:spPr>
          <a:xfrm flipH="1">
            <a:off x="1627280" y="4613785"/>
            <a:ext cx="3060000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94EF1E6-8557-AE71-A32F-2218394F8C93}"/>
              </a:ext>
            </a:extLst>
          </p:cNvPr>
          <p:cNvCxnSpPr>
            <a:cxnSpLocks/>
          </p:cNvCxnSpPr>
          <p:nvPr/>
        </p:nvCxnSpPr>
        <p:spPr>
          <a:xfrm>
            <a:off x="1627280" y="5049213"/>
            <a:ext cx="3060000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65B5CA4-21AA-C648-0BD3-92B38D806B83}"/>
                  </a:ext>
                </a:extLst>
              </p:cNvPr>
              <p:cNvSpPr txBox="1"/>
              <p:nvPr/>
            </p:nvSpPr>
            <p:spPr>
              <a:xfrm>
                <a:off x="4577622" y="5921101"/>
                <a:ext cx="11312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$</m:t>
                      </m:r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65B5CA4-21AA-C648-0BD3-92B38D80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622" y="5921101"/>
                <a:ext cx="1131272" cy="276999"/>
              </a:xfrm>
              <a:prstGeom prst="rect">
                <a:avLst/>
              </a:prstGeom>
              <a:blipFill>
                <a:blip r:embed="rId6"/>
                <a:stretch>
                  <a:fillRect l="-4444" t="-8696" r="-444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A8E5F86-8D30-0576-8ECA-DC89CFD23078}"/>
                  </a:ext>
                </a:extLst>
              </p:cNvPr>
              <p:cNvSpPr txBox="1"/>
              <p:nvPr/>
            </p:nvSpPr>
            <p:spPr>
              <a:xfrm>
                <a:off x="2616165" y="4244453"/>
                <a:ext cx="11829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A8E5F86-8D30-0576-8ECA-DC89CFD23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165" y="4244453"/>
                <a:ext cx="118294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4AC5DAC-B96B-8440-B47C-16F337539583}"/>
                  </a:ext>
                </a:extLst>
              </p:cNvPr>
              <p:cNvSpPr txBox="1"/>
              <p:nvPr/>
            </p:nvSpPr>
            <p:spPr>
              <a:xfrm>
                <a:off x="1714078" y="4636293"/>
                <a:ext cx="2812719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4AC5DAC-B96B-8440-B47C-16F337539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078" y="4636293"/>
                <a:ext cx="2812719" cy="404213"/>
              </a:xfrm>
              <a:prstGeom prst="rect">
                <a:avLst/>
              </a:prstGeom>
              <a:blipFill>
                <a:blip r:embed="rId8"/>
                <a:stretch>
                  <a:fillRect r="-6726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图片 37">
            <a:extLst>
              <a:ext uri="{FF2B5EF4-FFF2-40B4-BE49-F238E27FC236}">
                <a16:creationId xmlns:a16="http://schemas.microsoft.com/office/drawing/2014/main" id="{F9842372-C38C-34DA-05D7-A37EBB919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268" y="2534264"/>
            <a:ext cx="3531140" cy="13716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DDB4C48-D7FE-23EB-CC38-3FAAD64B1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8238" y="2534264"/>
            <a:ext cx="1981200" cy="33020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8C4BDAF6-4077-6D4B-8F71-4BF4C49BD8F1}"/>
              </a:ext>
            </a:extLst>
          </p:cNvPr>
          <p:cNvSpPr txBox="1"/>
          <p:nvPr/>
        </p:nvSpPr>
        <p:spPr>
          <a:xfrm>
            <a:off x="8690575" y="2534264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Book Antiqua" panose="02040602050305030304" pitchFamily="18" charset="0"/>
                <a:cs typeface="Bangla MN" pitchFamily="2" charset="0"/>
              </a:rPr>
              <a:t>Signed-OT:</a:t>
            </a:r>
            <a:endParaRPr kumimoji="1" lang="zh-CN" altLang="en-US" sz="2000" b="1" dirty="0">
              <a:latin typeface="Book Antiqua" panose="02040602050305030304" pitchFamily="18" charset="0"/>
              <a:cs typeface="Bangla MN" pitchFamily="2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2646238-72DD-CE12-54F6-968BF389CB70}"/>
              </a:ext>
            </a:extLst>
          </p:cNvPr>
          <p:cNvSpPr txBox="1"/>
          <p:nvPr/>
        </p:nvSpPr>
        <p:spPr>
          <a:xfrm>
            <a:off x="8146289" y="3429000"/>
            <a:ext cx="544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Book Antiqua" panose="02040602050305030304" pitchFamily="18" charset="0"/>
              </a:rPr>
              <a:t>sk</a:t>
            </a:r>
            <a:endParaRPr lang="zh-CN" altLang="en-US" sz="2000" dirty="0">
              <a:latin typeface="Book Antiqua" panose="0204060205030503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3D60E10-8976-0E28-195B-9397FE58433B}"/>
              </a:ext>
            </a:extLst>
          </p:cNvPr>
          <p:cNvSpPr txBox="1"/>
          <p:nvPr/>
        </p:nvSpPr>
        <p:spPr>
          <a:xfrm>
            <a:off x="10661294" y="3844343"/>
            <a:ext cx="1215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Book Antiqua" panose="02040602050305030304" pitchFamily="18" charset="0"/>
              </a:rPr>
              <a:t>Sig(c, m</a:t>
            </a:r>
            <a:r>
              <a:rPr lang="en-US" altLang="zh-CN" sz="2000" baseline="-25000" dirty="0">
                <a:latin typeface="Book Antiqua" panose="02040602050305030304" pitchFamily="18" charset="0"/>
              </a:rPr>
              <a:t>c</a:t>
            </a:r>
            <a:r>
              <a:rPr lang="en-US" altLang="zh-CN" sz="2000" dirty="0">
                <a:latin typeface="Book Antiqua" panose="02040602050305030304" pitchFamily="18" charset="0"/>
              </a:rPr>
              <a:t>)</a:t>
            </a:r>
            <a:endParaRPr lang="zh-CN" altLang="en-US" sz="2000" dirty="0">
              <a:latin typeface="Book Antiqua" panose="0204060205030503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856976D-BC17-ED66-7455-FC2A555B75A4}"/>
              </a:ext>
            </a:extLst>
          </p:cNvPr>
          <p:cNvSpPr txBox="1"/>
          <p:nvPr/>
        </p:nvSpPr>
        <p:spPr>
          <a:xfrm>
            <a:off x="467709" y="1077686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158C41B-EE55-686E-A21F-08FF85B694B7}"/>
              </a:ext>
            </a:extLst>
          </p:cNvPr>
          <p:cNvSpPr txBox="1"/>
          <p:nvPr/>
        </p:nvSpPr>
        <p:spPr>
          <a:xfrm>
            <a:off x="468767" y="6581001"/>
            <a:ext cx="11244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Asharov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Orlandi</a:t>
            </a:r>
            <a:r>
              <a:rPr lang="en" altLang="zh-C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C.: Calling out cheaters: Covert security with public verifiability. In: Advances in Cryptology–ASIACRYPT 2012.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09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B5254F-A0C4-2385-8B02-59F85C4011ED}"/>
              </a:ext>
            </a:extLst>
          </p:cNvPr>
          <p:cNvSpPr txBox="1"/>
          <p:nvPr/>
        </p:nvSpPr>
        <p:spPr>
          <a:xfrm>
            <a:off x="467709" y="335843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带公开可验证的隐蔽安全计算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A4D2D5B-BF80-DD8F-707C-2F5E7466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94" y="1817692"/>
            <a:ext cx="6457173" cy="2645451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C3D60E10-8976-0E28-195B-9397FE58433B}"/>
              </a:ext>
            </a:extLst>
          </p:cNvPr>
          <p:cNvSpPr txBox="1"/>
          <p:nvPr/>
        </p:nvSpPr>
        <p:spPr>
          <a:xfrm>
            <a:off x="1739452" y="1846003"/>
            <a:ext cx="1321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Book Antiqua" panose="02040602050305030304" pitchFamily="18" charset="0"/>
              </a:rPr>
              <a:t>Sig(         )</a:t>
            </a:r>
            <a:endParaRPr lang="zh-CN" altLang="en-US" sz="2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856976D-BC17-ED66-7455-FC2A555B75A4}"/>
              </a:ext>
            </a:extLst>
          </p:cNvPr>
          <p:cNvSpPr txBox="1"/>
          <p:nvPr/>
        </p:nvSpPr>
        <p:spPr>
          <a:xfrm>
            <a:off x="467709" y="1077686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158C41B-EE55-686E-A21F-08FF85B694B7}"/>
              </a:ext>
            </a:extLst>
          </p:cNvPr>
          <p:cNvSpPr txBox="1"/>
          <p:nvPr/>
        </p:nvSpPr>
        <p:spPr>
          <a:xfrm>
            <a:off x="473869" y="6211669"/>
            <a:ext cx="11244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 Public verifiability in the covert model (almost) for free. In: Advances in Cryptology–ASIACRYPT 2015.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Hong, C., Katz, J., Kolesnikov, V., Lu,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</a:rPr>
              <a:t>W.j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., Wang, X.: Covert security with public verifiability: Faster, leaner, and simpler. In: Advances in Cryptology–EUROCRYPT 2019.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968E19-0C19-D99E-A4C8-99D335DA4E22}"/>
              </a:ext>
            </a:extLst>
          </p:cNvPr>
          <p:cNvSpPr txBox="1"/>
          <p:nvPr/>
        </p:nvSpPr>
        <p:spPr>
          <a:xfrm>
            <a:off x="1973861" y="2718387"/>
            <a:ext cx="3694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Book Antiqua" panose="02040602050305030304" pitchFamily="18" charset="0"/>
              </a:rPr>
              <a:t>Sig</a:t>
            </a:r>
            <a:r>
              <a:rPr lang="en-US" altLang="zh-CN" sz="6000" dirty="0">
                <a:solidFill>
                  <a:srgbClr val="C00000"/>
                </a:solidFill>
                <a:latin typeface="Book Antiqua" panose="02040602050305030304" pitchFamily="18" charset="0"/>
              </a:rPr>
              <a:t>(          )</a:t>
            </a:r>
            <a:endParaRPr lang="zh-CN" altLang="en-US" sz="2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9A8E2E-917E-CE5D-566E-316C59D9B6F9}"/>
              </a:ext>
            </a:extLst>
          </p:cNvPr>
          <p:cNvSpPr txBox="1"/>
          <p:nvPr/>
        </p:nvSpPr>
        <p:spPr>
          <a:xfrm>
            <a:off x="3912416" y="1477796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Book Antiqua" panose="02040602050305030304" pitchFamily="18" charset="0"/>
                <a:cs typeface="Bangla MN" pitchFamily="2" charset="0"/>
              </a:rPr>
              <a:t>Signed-OT</a:t>
            </a:r>
            <a:endParaRPr kumimoji="1" lang="zh-CN" altLang="en-US" sz="2000" b="1" dirty="0">
              <a:latin typeface="Book Antiqua" panose="02040602050305030304" pitchFamily="18" charset="0"/>
              <a:cs typeface="Bangla MN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32653B-4482-EEB0-3012-8982EA93385E}"/>
              </a:ext>
            </a:extLst>
          </p:cNvPr>
          <p:cNvSpPr txBox="1"/>
          <p:nvPr/>
        </p:nvSpPr>
        <p:spPr>
          <a:xfrm>
            <a:off x="6289373" y="1592758"/>
            <a:ext cx="5783540" cy="280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后续工作</a:t>
            </a:r>
            <a:endParaRPr kumimoji="1"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开销来源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：混淆表、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XOR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树、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Signed-OT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技术优化</a:t>
            </a:r>
            <a:endParaRPr kumimoji="1"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Signed-OT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扩展技术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使用标准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技术，避免使用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XOR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树和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Signed-OT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007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84CACA1-49B2-EC7F-8E86-F1721E0F2596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0E59D6-F5A6-F381-013C-66B8A7F7FD83}"/>
              </a:ext>
            </a:extLst>
          </p:cNvPr>
          <p:cNvSpPr txBox="1"/>
          <p:nvPr/>
        </p:nvSpPr>
        <p:spPr>
          <a:xfrm>
            <a:off x="5364480" y="3859462"/>
            <a:ext cx="6099586" cy="170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半诚实安全是不够的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：公司会在收益大、风险小的时候执行恶意行为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恶意安全是不现实的</a:t>
            </a: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：企业声誉、法律法规等约束其不敢随便执行恶意行为，且其执行恶意行为时有可能成功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E6686-6E74-D597-52A8-0B5C5319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813" y="1342261"/>
            <a:ext cx="1892300" cy="106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57E377-BFE5-1DF4-089C-0AA442540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502" y="1405761"/>
            <a:ext cx="2019300" cy="1003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F8AE79-4231-3908-62FA-ECAB01451870}"/>
              </a:ext>
            </a:extLst>
          </p:cNvPr>
          <p:cNvSpPr txBox="1"/>
          <p:nvPr/>
        </p:nvSpPr>
        <p:spPr>
          <a:xfrm>
            <a:off x="2097741" y="2697283"/>
            <a:ext cx="7756264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公司在乎声誉，不想冒着巨大风险执行恶意行为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但当执行恶意行为的收益很大时，会尝试作弊，而且有概率成功</a:t>
            </a:r>
            <a:endParaRPr kumimoji="1" lang="en-US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左右箭头 8">
            <a:extLst>
              <a:ext uri="{FF2B5EF4-FFF2-40B4-BE49-F238E27FC236}">
                <a16:creationId xmlns:a16="http://schemas.microsoft.com/office/drawing/2014/main" id="{D1611BEB-9721-60A1-68FA-B50B7F348784}"/>
              </a:ext>
            </a:extLst>
          </p:cNvPr>
          <p:cNvSpPr/>
          <p:nvPr/>
        </p:nvSpPr>
        <p:spPr>
          <a:xfrm>
            <a:off x="4854036" y="1663092"/>
            <a:ext cx="1535295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D09540B-EC16-7E9A-477E-0116AE86F8C9}"/>
              </a:ext>
            </a:extLst>
          </p:cNvPr>
          <p:cNvGraphicFramePr>
            <a:graphicFrameLocks noGrp="1"/>
          </p:cNvGraphicFramePr>
          <p:nvPr/>
        </p:nvGraphicFramePr>
        <p:xfrm>
          <a:off x="467709" y="3859463"/>
          <a:ext cx="4713151" cy="25793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67180">
                  <a:extLst>
                    <a:ext uri="{9D8B030D-6E8A-4147-A177-3AD203B41FA5}">
                      <a16:colId xmlns:a16="http://schemas.microsoft.com/office/drawing/2014/main" val="3401631268"/>
                    </a:ext>
                  </a:extLst>
                </a:gridCol>
                <a:gridCol w="3145971">
                  <a:extLst>
                    <a:ext uri="{9D8B030D-6E8A-4147-A177-3AD203B41FA5}">
                      <a16:colId xmlns:a16="http://schemas.microsoft.com/office/drawing/2014/main" val="495483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敌手能力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18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半诚实敌手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Semi-Honest</a:t>
                      </a:r>
                      <a:endParaRPr lang="zh-CN" altLang="en-US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不会</a:t>
                      </a: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执行攻击行为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协议保证正确性、隐私性等要求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9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恶意敌手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Malicious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会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执行攻击行为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协议保证攻击行为一定不会成功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46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945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2193418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787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5D214B4-AE82-B0D1-A40F-2931F597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94" y="1817692"/>
            <a:ext cx="6457173" cy="264545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0E6E3D7-AFD7-0119-58AB-DCA3734349A5}"/>
              </a:ext>
            </a:extLst>
          </p:cNvPr>
          <p:cNvSpPr txBox="1"/>
          <p:nvPr/>
        </p:nvSpPr>
        <p:spPr>
          <a:xfrm>
            <a:off x="1739452" y="1846003"/>
            <a:ext cx="1321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Book Antiqua" panose="02040602050305030304" pitchFamily="18" charset="0"/>
              </a:rPr>
              <a:t>Sig(         )</a:t>
            </a:r>
            <a:endParaRPr lang="zh-CN" altLang="en-US" sz="2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17A025-6E4C-C237-8DAF-8C366CCBF4AA}"/>
              </a:ext>
            </a:extLst>
          </p:cNvPr>
          <p:cNvSpPr txBox="1"/>
          <p:nvPr/>
        </p:nvSpPr>
        <p:spPr>
          <a:xfrm>
            <a:off x="1973861" y="2718387"/>
            <a:ext cx="3694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Book Antiqua" panose="02040602050305030304" pitchFamily="18" charset="0"/>
              </a:rPr>
              <a:t>Sig</a:t>
            </a:r>
            <a:r>
              <a:rPr lang="en-US" altLang="zh-CN" sz="6000" dirty="0">
                <a:solidFill>
                  <a:srgbClr val="C00000"/>
                </a:solidFill>
                <a:latin typeface="Book Antiqua" panose="02040602050305030304" pitchFamily="18" charset="0"/>
              </a:rPr>
              <a:t>(          )</a:t>
            </a:r>
            <a:endParaRPr lang="zh-CN" altLang="en-US" sz="2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75C05C-CD51-BC42-7A76-9759A4230A6B}"/>
              </a:ext>
            </a:extLst>
          </p:cNvPr>
          <p:cNvSpPr txBox="1"/>
          <p:nvPr/>
        </p:nvSpPr>
        <p:spPr>
          <a:xfrm>
            <a:off x="3912416" y="1477796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Book Antiqua" panose="02040602050305030304" pitchFamily="18" charset="0"/>
                <a:cs typeface="Bangla MN" pitchFamily="2" charset="0"/>
              </a:rPr>
              <a:t>Signed-OT</a:t>
            </a:r>
            <a:endParaRPr kumimoji="1" lang="zh-CN" altLang="en-US" sz="2000" b="1" dirty="0">
              <a:latin typeface="Book Antiqua" panose="02040602050305030304" pitchFamily="18" charset="0"/>
              <a:cs typeface="Bangla MN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4CFE8F3-3BE8-F352-9E94-F399FD5307DE}"/>
              </a:ext>
            </a:extLst>
          </p:cNvPr>
          <p:cNvSpPr txBox="1"/>
          <p:nvPr/>
        </p:nvSpPr>
        <p:spPr>
          <a:xfrm>
            <a:off x="6651172" y="1477796"/>
            <a:ext cx="5366386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/>
              <a:t>非标准公开可验证隐蔽安全计算的问题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b="1" dirty="0"/>
              <a:t>签名</a:t>
            </a:r>
            <a:r>
              <a:rPr kumimoji="1" lang="en-US" altLang="zh-CN" sz="2000" b="1" dirty="0"/>
              <a:t>+Signed-OT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(Extension)</a:t>
            </a:r>
            <a:r>
              <a:rPr kumimoji="1" lang="zh-CN" altLang="en-US" sz="2000" b="1" dirty="0"/>
              <a:t>效率低</a:t>
            </a:r>
            <a:endParaRPr kumimoji="1" lang="en-US" altLang="zh-CN" sz="2000" b="1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对所有消息进行签名</a:t>
            </a:r>
            <a:endParaRPr kumimoji="1" lang="en-US" altLang="zh-CN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对</a:t>
            </a:r>
            <a:r>
              <a:rPr kumimoji="1" lang="en-US" altLang="zh-CN" sz="2000" dirty="0"/>
              <a:t>OT</a:t>
            </a:r>
            <a:r>
              <a:rPr kumimoji="1" lang="zh-CN" altLang="en-US" sz="2000" dirty="0"/>
              <a:t>协议中的输入进行签名</a:t>
            </a:r>
            <a:endParaRPr kumimoji="1"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000" b="1" dirty="0"/>
              <a:t>XOR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Tree</a:t>
            </a:r>
            <a:r>
              <a:rPr kumimoji="1" lang="zh-CN" altLang="en-US" sz="2000" b="1" dirty="0"/>
              <a:t>开销大</a:t>
            </a:r>
            <a:endParaRPr kumimoji="1" lang="en-US" altLang="zh-CN" sz="2000" b="1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抵御选择失败攻击</a:t>
            </a:r>
            <a:endParaRPr kumimoji="1" lang="en-US" altLang="zh-CN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014E89-5C0B-FEEE-A84F-1B28E2207317}"/>
              </a:ext>
            </a:extLst>
          </p:cNvPr>
          <p:cNvSpPr txBox="1"/>
          <p:nvPr/>
        </p:nvSpPr>
        <p:spPr>
          <a:xfrm>
            <a:off x="473869" y="6396335"/>
            <a:ext cx="11244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Hong, C., Katz, J., Kolesnikov, V., Lu, </a:t>
            </a:r>
            <a:r>
              <a:rPr lang="en" altLang="zh-CN" sz="1200" b="0" i="0" dirty="0" err="1">
                <a:effectLst/>
                <a:latin typeface="Arial" panose="020B0604020202020204" pitchFamily="34" charset="0"/>
              </a:rPr>
              <a:t>W.j</a:t>
            </a:r>
            <a:r>
              <a:rPr lang="en" altLang="zh-CN" sz="1200" b="0" i="0" dirty="0">
                <a:effectLst/>
                <a:latin typeface="Arial" panose="020B0604020202020204" pitchFamily="34" charset="0"/>
              </a:rPr>
              <a:t>., Wang, X.: Covert security with public verifiability: Faster, leaner, and simpler. In: Advances in Cryptology–EUROCRYPT 2019.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04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9C7FA1-AE94-0F37-9396-FC7E4896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67" y="107526"/>
            <a:ext cx="4383172" cy="234042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7A847B5-4F52-7B11-65C0-E3CF163E047E}"/>
              </a:ext>
            </a:extLst>
          </p:cNvPr>
          <p:cNvSpPr/>
          <p:nvPr/>
        </p:nvSpPr>
        <p:spPr>
          <a:xfrm>
            <a:off x="2509065" y="2183371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188608-B54C-A13A-043B-391E8CEFA133}"/>
              </a:ext>
            </a:extLst>
          </p:cNvPr>
          <p:cNvSpPr/>
          <p:nvPr/>
        </p:nvSpPr>
        <p:spPr>
          <a:xfrm>
            <a:off x="2509064" y="3118937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FE381C-1EF4-D92D-8790-511F0E9C0F7F}"/>
              </a:ext>
            </a:extLst>
          </p:cNvPr>
          <p:cNvSpPr/>
          <p:nvPr/>
        </p:nvSpPr>
        <p:spPr>
          <a:xfrm>
            <a:off x="2509065" y="4054503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72DDC4-1F21-671B-7A81-CCCB00B0DE1D}"/>
              </a:ext>
            </a:extLst>
          </p:cNvPr>
          <p:cNvSpPr/>
          <p:nvPr/>
        </p:nvSpPr>
        <p:spPr>
          <a:xfrm>
            <a:off x="2509063" y="4990069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C32047-2956-6171-D6AF-ABA8DB4DCD77}"/>
              </a:ext>
            </a:extLst>
          </p:cNvPr>
          <p:cNvSpPr/>
          <p:nvPr/>
        </p:nvSpPr>
        <p:spPr>
          <a:xfrm>
            <a:off x="2509063" y="5925635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E0C099-DBA0-6851-C9F1-945DA5D54B65}"/>
                  </a:ext>
                </a:extLst>
              </p:cNvPr>
              <p:cNvSpPr/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E0C099-DBA0-6851-C9F1-945DA5D54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81E3825-3131-362E-91F4-E49471A92B38}"/>
                  </a:ext>
                </a:extLst>
              </p:cNvPr>
              <p:cNvSpPr/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81E3825-3131-362E-91F4-E49471A92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3B5F6D6-E98B-E6BE-0E91-556E2BC807C1}"/>
                  </a:ext>
                </a:extLst>
              </p:cNvPr>
              <p:cNvSpPr/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3B5F6D6-E98B-E6BE-0E91-556E2BC80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F85218D-E5AE-DE18-C541-58E5BEE1AD39}"/>
                  </a:ext>
                </a:extLst>
              </p:cNvPr>
              <p:cNvSpPr/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F85218D-E5AE-DE18-C541-58E5BEE1A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7CD37D-BC82-1D93-20BA-D8E5BD90A575}"/>
                  </a:ext>
                </a:extLst>
              </p:cNvPr>
              <p:cNvSpPr/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7CD37D-BC82-1D93-20BA-D8E5BD90A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E5A352-246E-CC15-7C71-541EB1666DF2}"/>
              </a:ext>
            </a:extLst>
          </p:cNvPr>
          <p:cNvGrpSpPr/>
          <p:nvPr/>
        </p:nvGrpSpPr>
        <p:grpSpPr>
          <a:xfrm>
            <a:off x="1917935" y="2583421"/>
            <a:ext cx="591130" cy="3742264"/>
            <a:chOff x="1917935" y="2583421"/>
            <a:chExt cx="591130" cy="3742264"/>
          </a:xfrm>
        </p:grpSpPr>
        <p:cxnSp>
          <p:nvCxnSpPr>
            <p:cNvPr id="14" name="直接箭头连接符 14">
              <a:extLst>
                <a:ext uri="{FF2B5EF4-FFF2-40B4-BE49-F238E27FC236}">
                  <a16:creationId xmlns:a16="http://schemas.microsoft.com/office/drawing/2014/main" id="{7CFA6ADC-34D1-52AA-ECF2-312C5906B8B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924886" y="2583421"/>
              <a:ext cx="571779" cy="2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37">
              <a:extLst>
                <a:ext uri="{FF2B5EF4-FFF2-40B4-BE49-F238E27FC236}">
                  <a16:creationId xmlns:a16="http://schemas.microsoft.com/office/drawing/2014/main" id="{7589C965-CE7F-77FB-6753-8363DD3B7BDF}"/>
                </a:ext>
              </a:extLst>
            </p:cNvPr>
            <p:cNvCxnSpPr>
              <a:cxnSpLocks/>
              <a:stCxn id="9" idx="3"/>
              <a:endCxn id="4" idx="1"/>
            </p:cNvCxnSpPr>
            <p:nvPr/>
          </p:nvCxnSpPr>
          <p:spPr>
            <a:xfrm>
              <a:off x="1924752" y="3518987"/>
              <a:ext cx="58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41">
              <a:extLst>
                <a:ext uri="{FF2B5EF4-FFF2-40B4-BE49-F238E27FC236}">
                  <a16:creationId xmlns:a16="http://schemas.microsoft.com/office/drawing/2014/main" id="{BD422D04-05B4-D547-E3F2-E5CB6B32BEDB}"/>
                </a:ext>
              </a:extLst>
            </p:cNvPr>
            <p:cNvCxnSpPr>
              <a:cxnSpLocks/>
              <a:stCxn id="10" idx="3"/>
              <a:endCxn id="5" idx="1"/>
            </p:cNvCxnSpPr>
            <p:nvPr/>
          </p:nvCxnSpPr>
          <p:spPr>
            <a:xfrm flipV="1">
              <a:off x="1919374" y="4454553"/>
              <a:ext cx="589691" cy="7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45">
              <a:extLst>
                <a:ext uri="{FF2B5EF4-FFF2-40B4-BE49-F238E27FC236}">
                  <a16:creationId xmlns:a16="http://schemas.microsoft.com/office/drawing/2014/main" id="{627239E1-E650-DD2D-6DAF-846EE52EF5D0}"/>
                </a:ext>
              </a:extLst>
            </p:cNvPr>
            <p:cNvCxnSpPr>
              <a:cxnSpLocks/>
              <a:stCxn id="11" idx="3"/>
              <a:endCxn id="6" idx="1"/>
            </p:cNvCxnSpPr>
            <p:nvPr/>
          </p:nvCxnSpPr>
          <p:spPr>
            <a:xfrm flipV="1">
              <a:off x="1917935" y="5390119"/>
              <a:ext cx="591128" cy="4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49">
              <a:extLst>
                <a:ext uri="{FF2B5EF4-FFF2-40B4-BE49-F238E27FC236}">
                  <a16:creationId xmlns:a16="http://schemas.microsoft.com/office/drawing/2014/main" id="{5646E953-4266-0673-3B82-74611593006A}"/>
                </a:ext>
              </a:extLst>
            </p:cNvPr>
            <p:cNvCxnSpPr>
              <a:cxnSpLocks/>
              <a:stCxn id="12" idx="3"/>
              <a:endCxn id="7" idx="1"/>
            </p:cNvCxnSpPr>
            <p:nvPr/>
          </p:nvCxnSpPr>
          <p:spPr>
            <a:xfrm>
              <a:off x="1924752" y="6321939"/>
              <a:ext cx="584311" cy="3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A8C7E1C1-B023-22B3-0F55-EC41E42047DD}"/>
              </a:ext>
            </a:extLst>
          </p:cNvPr>
          <p:cNvSpPr txBox="1"/>
          <p:nvPr/>
        </p:nvSpPr>
        <p:spPr>
          <a:xfrm>
            <a:off x="490830" y="489159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8D1C712-DD34-34CD-D5E9-9D93C319A2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7524"/>
          <a:stretch/>
        </p:blipFill>
        <p:spPr>
          <a:xfrm>
            <a:off x="490831" y="3751705"/>
            <a:ext cx="707570" cy="113988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55D1E45-F12B-0872-65A3-76071213475D}"/>
              </a:ext>
            </a:extLst>
          </p:cNvPr>
          <p:cNvSpPr txBox="1"/>
          <p:nvPr/>
        </p:nvSpPr>
        <p:spPr>
          <a:xfrm>
            <a:off x="468681" y="1548655"/>
            <a:ext cx="762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实现标准公开可验证性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1: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去随机化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derandomize GC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45692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9C7FA1-AE94-0F37-9396-FC7E4896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67" y="107526"/>
            <a:ext cx="4383172" cy="234042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DE59EC31-2020-FC4E-FB07-1E029FB48F49}"/>
              </a:ext>
            </a:extLst>
          </p:cNvPr>
          <p:cNvSpPr/>
          <p:nvPr/>
        </p:nvSpPr>
        <p:spPr>
          <a:xfrm>
            <a:off x="2509065" y="2183371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06C53D4-2AE2-3DD8-D595-F5EE205163DF}"/>
              </a:ext>
            </a:extLst>
          </p:cNvPr>
          <p:cNvSpPr/>
          <p:nvPr/>
        </p:nvSpPr>
        <p:spPr>
          <a:xfrm>
            <a:off x="2509064" y="3118937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483EDD-D2F7-079E-D3A6-B7B8888524FA}"/>
              </a:ext>
            </a:extLst>
          </p:cNvPr>
          <p:cNvSpPr/>
          <p:nvPr/>
        </p:nvSpPr>
        <p:spPr>
          <a:xfrm>
            <a:off x="2509065" y="4054503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D9F8588-5619-7993-9D50-F485455ABDAF}"/>
              </a:ext>
            </a:extLst>
          </p:cNvPr>
          <p:cNvSpPr/>
          <p:nvPr/>
        </p:nvSpPr>
        <p:spPr>
          <a:xfrm>
            <a:off x="2509063" y="4990069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AF1162-A701-1C5A-76E3-BAC82EB8CF2D}"/>
              </a:ext>
            </a:extLst>
          </p:cNvPr>
          <p:cNvSpPr/>
          <p:nvPr/>
        </p:nvSpPr>
        <p:spPr>
          <a:xfrm>
            <a:off x="2509063" y="5925635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/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/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/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/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/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A0098F4A-8ABD-8B52-43C6-296F5DF573F4}"/>
              </a:ext>
            </a:extLst>
          </p:cNvPr>
          <p:cNvGrpSpPr/>
          <p:nvPr/>
        </p:nvGrpSpPr>
        <p:grpSpPr>
          <a:xfrm>
            <a:off x="1917935" y="2583421"/>
            <a:ext cx="591130" cy="3742264"/>
            <a:chOff x="1917935" y="2583421"/>
            <a:chExt cx="591130" cy="3742264"/>
          </a:xfrm>
        </p:grpSpPr>
        <p:cxnSp>
          <p:nvCxnSpPr>
            <p:cNvPr id="52" name="直接箭头连接符 14">
              <a:extLst>
                <a:ext uri="{FF2B5EF4-FFF2-40B4-BE49-F238E27FC236}">
                  <a16:creationId xmlns:a16="http://schemas.microsoft.com/office/drawing/2014/main" id="{65868BFC-DF7B-0B72-15B7-DAB692CC784D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1924886" y="2583421"/>
              <a:ext cx="571779" cy="2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37">
              <a:extLst>
                <a:ext uri="{FF2B5EF4-FFF2-40B4-BE49-F238E27FC236}">
                  <a16:creationId xmlns:a16="http://schemas.microsoft.com/office/drawing/2014/main" id="{12F5135B-BF0F-6EAE-4B49-B1D9FAED6D16}"/>
                </a:ext>
              </a:extLst>
            </p:cNvPr>
            <p:cNvCxnSpPr>
              <a:cxnSpLocks/>
              <a:stCxn id="47" idx="3"/>
              <a:endCxn id="42" idx="1"/>
            </p:cNvCxnSpPr>
            <p:nvPr/>
          </p:nvCxnSpPr>
          <p:spPr>
            <a:xfrm>
              <a:off x="1924752" y="3518987"/>
              <a:ext cx="58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41">
              <a:extLst>
                <a:ext uri="{FF2B5EF4-FFF2-40B4-BE49-F238E27FC236}">
                  <a16:creationId xmlns:a16="http://schemas.microsoft.com/office/drawing/2014/main" id="{74A1689E-DCC4-75B2-D5F9-5C9A9C07DC1A}"/>
                </a:ext>
              </a:extLst>
            </p:cNvPr>
            <p:cNvCxnSpPr>
              <a:cxnSpLocks/>
              <a:stCxn id="48" idx="3"/>
              <a:endCxn id="43" idx="1"/>
            </p:cNvCxnSpPr>
            <p:nvPr/>
          </p:nvCxnSpPr>
          <p:spPr>
            <a:xfrm flipV="1">
              <a:off x="1919374" y="4454553"/>
              <a:ext cx="589691" cy="7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45">
              <a:extLst>
                <a:ext uri="{FF2B5EF4-FFF2-40B4-BE49-F238E27FC236}">
                  <a16:creationId xmlns:a16="http://schemas.microsoft.com/office/drawing/2014/main" id="{721B8D35-E683-3AF3-09E7-D81834A3D84D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 flipV="1">
              <a:off x="1917935" y="5390119"/>
              <a:ext cx="591128" cy="4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49">
              <a:extLst>
                <a:ext uri="{FF2B5EF4-FFF2-40B4-BE49-F238E27FC236}">
                  <a16:creationId xmlns:a16="http://schemas.microsoft.com/office/drawing/2014/main" id="{8C5327F8-450C-7EE7-E5E0-E7A4BBC2C1E5}"/>
                </a:ext>
              </a:extLst>
            </p:cNvPr>
            <p:cNvCxnSpPr>
              <a:cxnSpLocks/>
              <a:stCxn id="50" idx="3"/>
              <a:endCxn id="45" idx="1"/>
            </p:cNvCxnSpPr>
            <p:nvPr/>
          </p:nvCxnSpPr>
          <p:spPr>
            <a:xfrm>
              <a:off x="1924752" y="6321939"/>
              <a:ext cx="584311" cy="3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B011770D-900B-9C66-7ECE-80C6F1D79BBA}"/>
              </a:ext>
            </a:extLst>
          </p:cNvPr>
          <p:cNvSpPr txBox="1"/>
          <p:nvPr/>
        </p:nvSpPr>
        <p:spPr>
          <a:xfrm>
            <a:off x="490830" y="489159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17662769-6237-3FD1-DA3F-5A3DC59561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7524"/>
          <a:stretch/>
        </p:blipFill>
        <p:spPr>
          <a:xfrm>
            <a:off x="490831" y="3751705"/>
            <a:ext cx="707570" cy="1139887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867641C-3CA0-8815-10FC-023DB26D66D5}"/>
              </a:ext>
            </a:extLst>
          </p:cNvPr>
          <p:cNvSpPr/>
          <p:nvPr/>
        </p:nvSpPr>
        <p:spPr>
          <a:xfrm>
            <a:off x="4642665" y="2183371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B71BD78-B2F8-3956-10CE-0B80FA29E64D}"/>
              </a:ext>
            </a:extLst>
          </p:cNvPr>
          <p:cNvSpPr/>
          <p:nvPr/>
        </p:nvSpPr>
        <p:spPr>
          <a:xfrm>
            <a:off x="4642664" y="3118937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54415B7-BE48-6CA5-3F11-71391D4216AD}"/>
              </a:ext>
            </a:extLst>
          </p:cNvPr>
          <p:cNvSpPr/>
          <p:nvPr/>
        </p:nvSpPr>
        <p:spPr>
          <a:xfrm>
            <a:off x="4642665" y="4054503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7FF0317-B162-B3A4-B9A9-4FB444F5850F}"/>
              </a:ext>
            </a:extLst>
          </p:cNvPr>
          <p:cNvSpPr/>
          <p:nvPr/>
        </p:nvSpPr>
        <p:spPr>
          <a:xfrm>
            <a:off x="4642663" y="4990069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427FF17-BF0D-1612-5FB4-DBA769858DF5}"/>
              </a:ext>
            </a:extLst>
          </p:cNvPr>
          <p:cNvSpPr/>
          <p:nvPr/>
        </p:nvSpPr>
        <p:spPr>
          <a:xfrm>
            <a:off x="4642663" y="5925635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6ABA9F-4EB2-2B21-7464-EE90A3D7641C}"/>
              </a:ext>
            </a:extLst>
          </p:cNvPr>
          <p:cNvSpPr txBox="1"/>
          <p:nvPr/>
        </p:nvSpPr>
        <p:spPr>
          <a:xfrm>
            <a:off x="468681" y="1548655"/>
            <a:ext cx="762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实现标准公开可验证性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1: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去随机化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derandomize ALL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2345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9C7FA1-AE94-0F37-9396-FC7E4896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67" y="107526"/>
            <a:ext cx="4383172" cy="234042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DE59EC31-2020-FC4E-FB07-1E029FB48F49}"/>
              </a:ext>
            </a:extLst>
          </p:cNvPr>
          <p:cNvSpPr/>
          <p:nvPr/>
        </p:nvSpPr>
        <p:spPr>
          <a:xfrm>
            <a:off x="2509065" y="2183371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06C53D4-2AE2-3DD8-D595-F5EE205163DF}"/>
              </a:ext>
            </a:extLst>
          </p:cNvPr>
          <p:cNvSpPr/>
          <p:nvPr/>
        </p:nvSpPr>
        <p:spPr>
          <a:xfrm>
            <a:off x="2509064" y="3118937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483EDD-D2F7-079E-D3A6-B7B8888524FA}"/>
              </a:ext>
            </a:extLst>
          </p:cNvPr>
          <p:cNvSpPr/>
          <p:nvPr/>
        </p:nvSpPr>
        <p:spPr>
          <a:xfrm>
            <a:off x="2509065" y="4054503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D9F8588-5619-7993-9D50-F485455ABDAF}"/>
              </a:ext>
            </a:extLst>
          </p:cNvPr>
          <p:cNvSpPr/>
          <p:nvPr/>
        </p:nvSpPr>
        <p:spPr>
          <a:xfrm>
            <a:off x="2509063" y="4990069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AF1162-A701-1C5A-76E3-BAC82EB8CF2D}"/>
              </a:ext>
            </a:extLst>
          </p:cNvPr>
          <p:cNvSpPr/>
          <p:nvPr/>
        </p:nvSpPr>
        <p:spPr>
          <a:xfrm>
            <a:off x="2509063" y="5925635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/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/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/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/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/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A0098F4A-8ABD-8B52-43C6-296F5DF573F4}"/>
              </a:ext>
            </a:extLst>
          </p:cNvPr>
          <p:cNvGrpSpPr/>
          <p:nvPr/>
        </p:nvGrpSpPr>
        <p:grpSpPr>
          <a:xfrm>
            <a:off x="1917935" y="2583421"/>
            <a:ext cx="591130" cy="3742264"/>
            <a:chOff x="1917935" y="2583421"/>
            <a:chExt cx="591130" cy="3742264"/>
          </a:xfrm>
        </p:grpSpPr>
        <p:cxnSp>
          <p:nvCxnSpPr>
            <p:cNvPr id="52" name="直接箭头连接符 14">
              <a:extLst>
                <a:ext uri="{FF2B5EF4-FFF2-40B4-BE49-F238E27FC236}">
                  <a16:creationId xmlns:a16="http://schemas.microsoft.com/office/drawing/2014/main" id="{65868BFC-DF7B-0B72-15B7-DAB692CC784D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1924886" y="2583421"/>
              <a:ext cx="571779" cy="2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37">
              <a:extLst>
                <a:ext uri="{FF2B5EF4-FFF2-40B4-BE49-F238E27FC236}">
                  <a16:creationId xmlns:a16="http://schemas.microsoft.com/office/drawing/2014/main" id="{12F5135B-BF0F-6EAE-4B49-B1D9FAED6D16}"/>
                </a:ext>
              </a:extLst>
            </p:cNvPr>
            <p:cNvCxnSpPr>
              <a:cxnSpLocks/>
              <a:stCxn id="47" idx="3"/>
              <a:endCxn id="42" idx="1"/>
            </p:cNvCxnSpPr>
            <p:nvPr/>
          </p:nvCxnSpPr>
          <p:spPr>
            <a:xfrm>
              <a:off x="1924752" y="3518987"/>
              <a:ext cx="58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41">
              <a:extLst>
                <a:ext uri="{FF2B5EF4-FFF2-40B4-BE49-F238E27FC236}">
                  <a16:creationId xmlns:a16="http://schemas.microsoft.com/office/drawing/2014/main" id="{74A1689E-DCC4-75B2-D5F9-5C9A9C07DC1A}"/>
                </a:ext>
              </a:extLst>
            </p:cNvPr>
            <p:cNvCxnSpPr>
              <a:cxnSpLocks/>
              <a:stCxn id="48" idx="3"/>
              <a:endCxn id="43" idx="1"/>
            </p:cNvCxnSpPr>
            <p:nvPr/>
          </p:nvCxnSpPr>
          <p:spPr>
            <a:xfrm flipV="1">
              <a:off x="1919374" y="4454553"/>
              <a:ext cx="589691" cy="7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45">
              <a:extLst>
                <a:ext uri="{FF2B5EF4-FFF2-40B4-BE49-F238E27FC236}">
                  <a16:creationId xmlns:a16="http://schemas.microsoft.com/office/drawing/2014/main" id="{721B8D35-E683-3AF3-09E7-D81834A3D84D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 flipV="1">
              <a:off x="1917935" y="5390119"/>
              <a:ext cx="591128" cy="4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49">
              <a:extLst>
                <a:ext uri="{FF2B5EF4-FFF2-40B4-BE49-F238E27FC236}">
                  <a16:creationId xmlns:a16="http://schemas.microsoft.com/office/drawing/2014/main" id="{8C5327F8-450C-7EE7-E5E0-E7A4BBC2C1E5}"/>
                </a:ext>
              </a:extLst>
            </p:cNvPr>
            <p:cNvCxnSpPr>
              <a:cxnSpLocks/>
              <a:stCxn id="50" idx="3"/>
              <a:endCxn id="45" idx="1"/>
            </p:cNvCxnSpPr>
            <p:nvPr/>
          </p:nvCxnSpPr>
          <p:spPr>
            <a:xfrm>
              <a:off x="1924752" y="6321939"/>
              <a:ext cx="584311" cy="3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B011770D-900B-9C66-7ECE-80C6F1D79BBA}"/>
              </a:ext>
            </a:extLst>
          </p:cNvPr>
          <p:cNvSpPr txBox="1"/>
          <p:nvPr/>
        </p:nvSpPr>
        <p:spPr>
          <a:xfrm>
            <a:off x="490830" y="489159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17662769-6237-3FD1-DA3F-5A3DC59561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7524"/>
          <a:stretch/>
        </p:blipFill>
        <p:spPr>
          <a:xfrm>
            <a:off x="490831" y="3751705"/>
            <a:ext cx="707570" cy="1139887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867641C-3CA0-8815-10FC-023DB26D66D5}"/>
              </a:ext>
            </a:extLst>
          </p:cNvPr>
          <p:cNvSpPr/>
          <p:nvPr/>
        </p:nvSpPr>
        <p:spPr>
          <a:xfrm>
            <a:off x="4642665" y="2183371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B71BD78-B2F8-3956-10CE-0B80FA29E64D}"/>
              </a:ext>
            </a:extLst>
          </p:cNvPr>
          <p:cNvSpPr/>
          <p:nvPr/>
        </p:nvSpPr>
        <p:spPr>
          <a:xfrm>
            <a:off x="4642664" y="3118937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54415B7-BE48-6CA5-3F11-71391D4216AD}"/>
              </a:ext>
            </a:extLst>
          </p:cNvPr>
          <p:cNvSpPr/>
          <p:nvPr/>
        </p:nvSpPr>
        <p:spPr>
          <a:xfrm>
            <a:off x="4642665" y="4054503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7FF0317-B162-B3A4-B9A9-4FB444F5850F}"/>
              </a:ext>
            </a:extLst>
          </p:cNvPr>
          <p:cNvSpPr/>
          <p:nvPr/>
        </p:nvSpPr>
        <p:spPr>
          <a:xfrm>
            <a:off x="4642663" y="4990069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427FF17-BF0D-1612-5FB4-DBA769858DF5}"/>
              </a:ext>
            </a:extLst>
          </p:cNvPr>
          <p:cNvSpPr/>
          <p:nvPr/>
        </p:nvSpPr>
        <p:spPr>
          <a:xfrm>
            <a:off x="4642663" y="5925635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6ABA9F-4EB2-2B21-7464-EE90A3D7641C}"/>
              </a:ext>
            </a:extLst>
          </p:cNvPr>
          <p:cNvSpPr txBox="1"/>
          <p:nvPr/>
        </p:nvSpPr>
        <p:spPr>
          <a:xfrm>
            <a:off x="468681" y="1548655"/>
            <a:ext cx="762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实现标准公开可验证性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1: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去随机化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derandomize ALL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A85659E-5BCB-702F-4F2C-33CA5288F520}"/>
              </a:ext>
            </a:extLst>
          </p:cNvPr>
          <p:cNvSpPr/>
          <p:nvPr/>
        </p:nvSpPr>
        <p:spPr>
          <a:xfrm>
            <a:off x="1443548" y="2100034"/>
            <a:ext cx="5304915" cy="962081"/>
          </a:xfrm>
          <a:prstGeom prst="rect">
            <a:avLst/>
          </a:prstGeom>
          <a:blipFill dpi="0" rotWithShape="1">
            <a:blip r:embed="rId9">
              <a:alphaModFix amt="8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86CAC618-54B9-8C99-5DCC-34D0F6F543C3}"/>
              </a:ext>
            </a:extLst>
          </p:cNvPr>
          <p:cNvSpPr/>
          <p:nvPr/>
        </p:nvSpPr>
        <p:spPr>
          <a:xfrm>
            <a:off x="6691256" y="3518987"/>
            <a:ext cx="397254" cy="28654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FF5C875-6F86-9369-7E41-1BE026FA69AF}"/>
                  </a:ext>
                </a:extLst>
              </p:cNvPr>
              <p:cNvSpPr/>
              <p:nvPr/>
            </p:nvSpPr>
            <p:spPr>
              <a:xfrm>
                <a:off x="7254998" y="331640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FF5C875-6F86-9369-7E41-1BE026FA6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998" y="3316402"/>
                <a:ext cx="456459" cy="3947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0166568-6DD1-AC5C-F2BB-BDC9E327AA69}"/>
                  </a:ext>
                </a:extLst>
              </p:cNvPr>
              <p:cNvSpPr/>
              <p:nvPr/>
            </p:nvSpPr>
            <p:spPr>
              <a:xfrm>
                <a:off x="7254998" y="4292629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0166568-6DD1-AC5C-F2BB-BDC9E327A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998" y="4292629"/>
                <a:ext cx="456459" cy="3947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F2B8D8B-C781-1048-BFF3-8C594F811598}"/>
                  </a:ext>
                </a:extLst>
              </p:cNvPr>
              <p:cNvSpPr/>
              <p:nvPr/>
            </p:nvSpPr>
            <p:spPr>
              <a:xfrm>
                <a:off x="7254999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F2B8D8B-C781-1048-BFF3-8C594F811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999" y="5197284"/>
                <a:ext cx="456459" cy="3947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8FE79E0-1EAA-BFC7-6D9E-B70C70799F24}"/>
                  </a:ext>
                </a:extLst>
              </p:cNvPr>
              <p:cNvSpPr/>
              <p:nvPr/>
            </p:nvSpPr>
            <p:spPr>
              <a:xfrm>
                <a:off x="7266221" y="6134613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8FE79E0-1EAA-BFC7-6D9E-B70C70799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221" y="6134613"/>
                <a:ext cx="456459" cy="3947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32FBEBB4-EEFE-F161-925C-07305D9240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055"/>
          <a:stretch/>
        </p:blipFill>
        <p:spPr>
          <a:xfrm>
            <a:off x="8218715" y="3600274"/>
            <a:ext cx="790920" cy="11398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C2D2594-EAD3-6C88-5F92-E54C68448835}"/>
              </a:ext>
            </a:extLst>
          </p:cNvPr>
          <p:cNvSpPr txBox="1"/>
          <p:nvPr/>
        </p:nvSpPr>
        <p:spPr>
          <a:xfrm>
            <a:off x="8302063" y="4740161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53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9C7FA1-AE94-0F37-9396-FC7E4896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68" y="45613"/>
            <a:ext cx="4383172" cy="234042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DE59EC31-2020-FC4E-FB07-1E029FB48F49}"/>
              </a:ext>
            </a:extLst>
          </p:cNvPr>
          <p:cNvSpPr/>
          <p:nvPr/>
        </p:nvSpPr>
        <p:spPr>
          <a:xfrm>
            <a:off x="2509065" y="2183371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06C53D4-2AE2-3DD8-D595-F5EE205163DF}"/>
              </a:ext>
            </a:extLst>
          </p:cNvPr>
          <p:cNvSpPr/>
          <p:nvPr/>
        </p:nvSpPr>
        <p:spPr>
          <a:xfrm>
            <a:off x="2509064" y="3118937"/>
            <a:ext cx="1922769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483EDD-D2F7-079E-D3A6-B7B8888524FA}"/>
              </a:ext>
            </a:extLst>
          </p:cNvPr>
          <p:cNvSpPr/>
          <p:nvPr/>
        </p:nvSpPr>
        <p:spPr>
          <a:xfrm>
            <a:off x="2509065" y="4054503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D9F8588-5619-7993-9D50-F485455ABDAF}"/>
              </a:ext>
            </a:extLst>
          </p:cNvPr>
          <p:cNvSpPr/>
          <p:nvPr/>
        </p:nvSpPr>
        <p:spPr>
          <a:xfrm>
            <a:off x="2509063" y="4990069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AF1162-A701-1C5A-76E3-BAC82EB8CF2D}"/>
              </a:ext>
            </a:extLst>
          </p:cNvPr>
          <p:cNvSpPr/>
          <p:nvPr/>
        </p:nvSpPr>
        <p:spPr>
          <a:xfrm>
            <a:off x="2509063" y="5925635"/>
            <a:ext cx="1922768" cy="8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Garbled Circuit 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/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98E1EAF-4AAC-6D9D-767E-734FE555F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27" y="2386042"/>
                <a:ext cx="456459" cy="394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/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5070AB-90E6-2C51-4D6D-A4F4EA550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3321608"/>
                <a:ext cx="456459" cy="394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/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D58F1B7-C1EC-CBAE-1F3C-1A1171A93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15" y="4264664"/>
                <a:ext cx="456459" cy="394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/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602BC0-5E50-4202-243D-1D3BFA3FF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76" y="5197284"/>
                <a:ext cx="456459" cy="394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/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C2D051-D6EF-CA86-0A4A-AAEE66C95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93" y="6124560"/>
                <a:ext cx="456459" cy="39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A0098F4A-8ABD-8B52-43C6-296F5DF573F4}"/>
              </a:ext>
            </a:extLst>
          </p:cNvPr>
          <p:cNvGrpSpPr/>
          <p:nvPr/>
        </p:nvGrpSpPr>
        <p:grpSpPr>
          <a:xfrm>
            <a:off x="1917935" y="2583421"/>
            <a:ext cx="591130" cy="3742264"/>
            <a:chOff x="1917935" y="2583421"/>
            <a:chExt cx="591130" cy="3742264"/>
          </a:xfrm>
        </p:grpSpPr>
        <p:cxnSp>
          <p:nvCxnSpPr>
            <p:cNvPr id="52" name="直接箭头连接符 14">
              <a:extLst>
                <a:ext uri="{FF2B5EF4-FFF2-40B4-BE49-F238E27FC236}">
                  <a16:creationId xmlns:a16="http://schemas.microsoft.com/office/drawing/2014/main" id="{65868BFC-DF7B-0B72-15B7-DAB692CC784D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1924886" y="2583421"/>
              <a:ext cx="571779" cy="2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37">
              <a:extLst>
                <a:ext uri="{FF2B5EF4-FFF2-40B4-BE49-F238E27FC236}">
                  <a16:creationId xmlns:a16="http://schemas.microsoft.com/office/drawing/2014/main" id="{12F5135B-BF0F-6EAE-4B49-B1D9FAED6D16}"/>
                </a:ext>
              </a:extLst>
            </p:cNvPr>
            <p:cNvCxnSpPr>
              <a:cxnSpLocks/>
              <a:stCxn id="47" idx="3"/>
              <a:endCxn id="42" idx="1"/>
            </p:cNvCxnSpPr>
            <p:nvPr/>
          </p:nvCxnSpPr>
          <p:spPr>
            <a:xfrm>
              <a:off x="1924752" y="3518987"/>
              <a:ext cx="58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41">
              <a:extLst>
                <a:ext uri="{FF2B5EF4-FFF2-40B4-BE49-F238E27FC236}">
                  <a16:creationId xmlns:a16="http://schemas.microsoft.com/office/drawing/2014/main" id="{74A1689E-DCC4-75B2-D5F9-5C9A9C07DC1A}"/>
                </a:ext>
              </a:extLst>
            </p:cNvPr>
            <p:cNvCxnSpPr>
              <a:cxnSpLocks/>
              <a:stCxn id="48" idx="3"/>
              <a:endCxn id="43" idx="1"/>
            </p:cNvCxnSpPr>
            <p:nvPr/>
          </p:nvCxnSpPr>
          <p:spPr>
            <a:xfrm flipV="1">
              <a:off x="1919374" y="4454553"/>
              <a:ext cx="589691" cy="7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45">
              <a:extLst>
                <a:ext uri="{FF2B5EF4-FFF2-40B4-BE49-F238E27FC236}">
                  <a16:creationId xmlns:a16="http://schemas.microsoft.com/office/drawing/2014/main" id="{721B8D35-E683-3AF3-09E7-D81834A3D84D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 flipV="1">
              <a:off x="1917935" y="5390119"/>
              <a:ext cx="591128" cy="4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49">
              <a:extLst>
                <a:ext uri="{FF2B5EF4-FFF2-40B4-BE49-F238E27FC236}">
                  <a16:creationId xmlns:a16="http://schemas.microsoft.com/office/drawing/2014/main" id="{8C5327F8-450C-7EE7-E5E0-E7A4BBC2C1E5}"/>
                </a:ext>
              </a:extLst>
            </p:cNvPr>
            <p:cNvCxnSpPr>
              <a:cxnSpLocks/>
              <a:stCxn id="50" idx="3"/>
              <a:endCxn id="45" idx="1"/>
            </p:cNvCxnSpPr>
            <p:nvPr/>
          </p:nvCxnSpPr>
          <p:spPr>
            <a:xfrm>
              <a:off x="1924752" y="6321939"/>
              <a:ext cx="584311" cy="3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B011770D-900B-9C66-7ECE-80C6F1D79BBA}"/>
              </a:ext>
            </a:extLst>
          </p:cNvPr>
          <p:cNvSpPr txBox="1"/>
          <p:nvPr/>
        </p:nvSpPr>
        <p:spPr>
          <a:xfrm>
            <a:off x="490830" y="4891592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17662769-6237-3FD1-DA3F-5A3DC59561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7524"/>
          <a:stretch/>
        </p:blipFill>
        <p:spPr>
          <a:xfrm>
            <a:off x="490831" y="3751705"/>
            <a:ext cx="707570" cy="1139887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867641C-3CA0-8815-10FC-023DB26D66D5}"/>
              </a:ext>
            </a:extLst>
          </p:cNvPr>
          <p:cNvSpPr/>
          <p:nvPr/>
        </p:nvSpPr>
        <p:spPr>
          <a:xfrm>
            <a:off x="4642665" y="2183371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B71BD78-B2F8-3956-10CE-0B80FA29E64D}"/>
              </a:ext>
            </a:extLst>
          </p:cNvPr>
          <p:cNvSpPr/>
          <p:nvPr/>
        </p:nvSpPr>
        <p:spPr>
          <a:xfrm>
            <a:off x="4642664" y="3118937"/>
            <a:ext cx="1922769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54415B7-BE48-6CA5-3F11-71391D4216AD}"/>
              </a:ext>
            </a:extLst>
          </p:cNvPr>
          <p:cNvSpPr/>
          <p:nvPr/>
        </p:nvSpPr>
        <p:spPr>
          <a:xfrm>
            <a:off x="4642665" y="4054503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7FF0317-B162-B3A4-B9A9-4FB444F5850F}"/>
              </a:ext>
            </a:extLst>
          </p:cNvPr>
          <p:cNvSpPr/>
          <p:nvPr/>
        </p:nvSpPr>
        <p:spPr>
          <a:xfrm>
            <a:off x="4642663" y="4990069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427FF17-BF0D-1612-5FB4-DBA769858DF5}"/>
              </a:ext>
            </a:extLst>
          </p:cNvPr>
          <p:cNvSpPr/>
          <p:nvPr/>
        </p:nvSpPr>
        <p:spPr>
          <a:xfrm>
            <a:off x="4642663" y="5925635"/>
            <a:ext cx="1922768" cy="80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 Randomness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6ABA9F-4EB2-2B21-7464-EE90A3D7641C}"/>
              </a:ext>
            </a:extLst>
          </p:cNvPr>
          <p:cNvSpPr txBox="1"/>
          <p:nvPr/>
        </p:nvSpPr>
        <p:spPr>
          <a:xfrm>
            <a:off x="468681" y="1548655"/>
            <a:ext cx="762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(1)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实现标准公开可验证性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1: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去随机化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derandomize ALL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F2234281-45AF-A791-0AFF-41436217B1D9}"/>
              </a:ext>
            </a:extLst>
          </p:cNvPr>
          <p:cNvCxnSpPr>
            <a:cxnSpLocks/>
          </p:cNvCxnSpPr>
          <p:nvPr/>
        </p:nvCxnSpPr>
        <p:spPr>
          <a:xfrm>
            <a:off x="6995671" y="4243274"/>
            <a:ext cx="1689083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C337D835-1CC2-E1AF-FFCB-52C6D27A22BB}"/>
              </a:ext>
            </a:extLst>
          </p:cNvPr>
          <p:cNvSpPr/>
          <p:nvPr/>
        </p:nvSpPr>
        <p:spPr>
          <a:xfrm>
            <a:off x="8706524" y="3493919"/>
            <a:ext cx="790920" cy="1810884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4F55A58D-ED37-086A-5185-C1A1279A78AA}"/>
              </a:ext>
            </a:extLst>
          </p:cNvPr>
          <p:cNvCxnSpPr>
            <a:cxnSpLocks/>
          </p:cNvCxnSpPr>
          <p:nvPr/>
        </p:nvCxnSpPr>
        <p:spPr>
          <a:xfrm flipH="1">
            <a:off x="9513231" y="3885229"/>
            <a:ext cx="1776988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A5B2558-996D-AFDF-0D78-C24BAE635936}"/>
                  </a:ext>
                </a:extLst>
              </p:cNvPr>
              <p:cNvSpPr txBox="1"/>
              <p:nvPr/>
            </p:nvSpPr>
            <p:spPr>
              <a:xfrm>
                <a:off x="8838577" y="4034034"/>
                <a:ext cx="48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选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A5B2558-996D-AFDF-0D78-C24BAE63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77" y="4034034"/>
                <a:ext cx="483274" cy="276999"/>
              </a:xfrm>
              <a:prstGeom prst="rect">
                <a:avLst/>
              </a:prstGeom>
              <a:blipFill>
                <a:blip r:embed="rId9"/>
                <a:stretch>
                  <a:fillRect l="-18421" t="-21739" r="-15789" b="-4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D837728-9A4E-00D2-4436-981B16EA4C98}"/>
                  </a:ext>
                </a:extLst>
              </p:cNvPr>
              <p:cNvSpPr txBox="1"/>
              <p:nvPr/>
            </p:nvSpPr>
            <p:spPr>
              <a:xfrm>
                <a:off x="9509056" y="3503850"/>
                <a:ext cx="2008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∈[0,1,⋯,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D837728-9A4E-00D2-4436-981B16EA4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056" y="3503850"/>
                <a:ext cx="2008948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5D6EC50-6B57-4F3F-F3BB-A0D96C61C6F8}"/>
                  </a:ext>
                </a:extLst>
              </p:cNvPr>
              <p:cNvSpPr txBox="1"/>
              <p:nvPr/>
            </p:nvSpPr>
            <p:spPr>
              <a:xfrm>
                <a:off x="6852790" y="3289441"/>
                <a:ext cx="194492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𝑖𝑛𝑝𝑢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5D6EC50-6B57-4F3F-F3BB-A0D96C61C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790" y="3289441"/>
                <a:ext cx="1944921" cy="923330"/>
              </a:xfrm>
              <a:prstGeom prst="rect">
                <a:avLst/>
              </a:prstGeom>
              <a:blipFill>
                <a:blip r:embed="rId11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EE0AF9F-7A06-AFA9-DF35-C8AEF32B6714}"/>
              </a:ext>
            </a:extLst>
          </p:cNvPr>
          <p:cNvSpPr txBox="1"/>
          <p:nvPr/>
        </p:nvSpPr>
        <p:spPr>
          <a:xfrm>
            <a:off x="6821006" y="5452756"/>
            <a:ext cx="5412059" cy="1099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是否可以完全去随机化？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是否会发？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是否需要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Signed-OT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？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不需要，但</a:t>
            </a:r>
            <a:r>
              <a:rPr kumimoji="1"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需要签名</a:t>
            </a:r>
            <a:endParaRPr kumimoji="1"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是否可以抵御选择失败攻击？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10892BA-BFD1-CD2A-D0E1-BCEB6D38B32C}"/>
              </a:ext>
            </a:extLst>
          </p:cNvPr>
          <p:cNvSpPr/>
          <p:nvPr/>
        </p:nvSpPr>
        <p:spPr>
          <a:xfrm>
            <a:off x="1443548" y="2100034"/>
            <a:ext cx="5304915" cy="962081"/>
          </a:xfrm>
          <a:prstGeom prst="rect">
            <a:avLst/>
          </a:prstGeom>
          <a:blipFill dpi="0" rotWithShape="1">
            <a:blip r:embed="rId12">
              <a:alphaModFix amt="88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2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6ABA9F-4EB2-2B21-7464-EE90A3D7641C}"/>
              </a:ext>
            </a:extLst>
          </p:cNvPr>
          <p:cNvSpPr txBox="1"/>
          <p:nvPr/>
        </p:nvSpPr>
        <p:spPr>
          <a:xfrm>
            <a:off x="468681" y="1548655"/>
            <a:ext cx="5229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(2) 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实现标准公开可验证性</a:t>
            </a:r>
            <a:r>
              <a:rPr lang="en-US" altLang="zh-CN" sz="2400" dirty="0">
                <a:solidFill>
                  <a:srgbClr val="005A7B"/>
                </a:solidFill>
                <a:latin typeface="ArialMT"/>
              </a:rPr>
              <a:t>2: Bob</a:t>
            </a:r>
            <a:r>
              <a:rPr lang="zh-CN" altLang="en-US" sz="2400" dirty="0">
                <a:solidFill>
                  <a:srgbClr val="005A7B"/>
                </a:solidFill>
                <a:latin typeface="ArialMT"/>
              </a:rPr>
              <a:t>承诺</a:t>
            </a:r>
            <a:endParaRPr lang="zh-CN" altLang="en-US" sz="2400" baseline="30000" dirty="0">
              <a:solidFill>
                <a:srgbClr val="005A7B"/>
              </a:solidFill>
              <a:latin typeface="ArialM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15341A-ECCA-5CB3-0C25-7CBC764C5094}"/>
              </a:ext>
            </a:extLst>
          </p:cNvPr>
          <p:cNvSpPr txBox="1"/>
          <p:nvPr/>
        </p:nvSpPr>
        <p:spPr>
          <a:xfrm>
            <a:off x="564528" y="2105833"/>
            <a:ext cx="10623425" cy="96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作弊时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发现不了（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无法说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作弊了，因为一定会失败，但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可能会诽谤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说她作弊了）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5860B6-8F71-7E97-FAA5-E8F62C78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28" y="3228265"/>
            <a:ext cx="6653532" cy="272589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42F1570-54E3-2488-825A-FB2F16798F0C}"/>
              </a:ext>
            </a:extLst>
          </p:cNvPr>
          <p:cNvSpPr txBox="1"/>
          <p:nvPr/>
        </p:nvSpPr>
        <p:spPr>
          <a:xfrm>
            <a:off x="7788537" y="3183725"/>
            <a:ext cx="3991087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在协议最开始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Bob</a:t>
            </a:r>
            <a:r>
              <a:rPr kumimoji="1" lang="zh-CN" altLang="en-US" dirty="0"/>
              <a:t>需要对自己的</a:t>
            </a:r>
            <a:r>
              <a:rPr kumimoji="1" lang="en-US" altLang="zh-CN" dirty="0"/>
              <a:t>randomness(seeds)</a:t>
            </a:r>
            <a:r>
              <a:rPr kumimoji="1" lang="zh-CN" altLang="en-US" dirty="0"/>
              <a:t>进行承诺，并发送给</a:t>
            </a:r>
            <a:r>
              <a:rPr kumimoji="1" lang="en-US" altLang="zh-CN" dirty="0"/>
              <a:t>Alice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Alice</a:t>
            </a:r>
            <a:r>
              <a:rPr kumimoji="1" lang="zh-CN" altLang="en-US" dirty="0"/>
              <a:t>对承诺进行签名，要求</a:t>
            </a:r>
            <a:r>
              <a:rPr kumimoji="1" lang="en-US" altLang="zh-CN" b="1" dirty="0"/>
              <a:t>Bob</a:t>
            </a:r>
            <a:r>
              <a:rPr kumimoji="1" lang="zh-CN" altLang="en-US" b="1" dirty="0"/>
              <a:t>在指认</a:t>
            </a:r>
            <a:r>
              <a:rPr kumimoji="1" lang="en-US" altLang="zh-CN" b="1" dirty="0"/>
              <a:t>Alice</a:t>
            </a:r>
            <a:r>
              <a:rPr kumimoji="1" lang="zh-CN" altLang="en-US" b="1" dirty="0"/>
              <a:t>时</a:t>
            </a:r>
            <a:r>
              <a:rPr kumimoji="1" lang="zh-CN" altLang="en-US" dirty="0"/>
              <a:t>，然后在证书中包含</a:t>
            </a:r>
            <a:r>
              <a:rPr kumimoji="1" lang="en-US" altLang="zh-CN" dirty="0"/>
              <a:t>【Bob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seeds】</a:t>
            </a:r>
            <a:r>
              <a:rPr kumimoji="1" lang="zh-CN" altLang="en-US" dirty="0"/>
              <a:t>、</a:t>
            </a:r>
            <a:r>
              <a:rPr kumimoji="1" lang="en-US" altLang="zh-CN" dirty="0"/>
              <a:t>【Bob</a:t>
            </a:r>
            <a:r>
              <a:rPr kumimoji="1" lang="zh-CN" altLang="en-US" dirty="0"/>
              <a:t>对</a:t>
            </a:r>
            <a:r>
              <a:rPr kumimoji="1" lang="en-US" altLang="zh-CN" dirty="0"/>
              <a:t>seeds</a:t>
            </a:r>
            <a:r>
              <a:rPr kumimoji="1" lang="zh-CN" altLang="en-US" dirty="0"/>
              <a:t>的解承诺</a:t>
            </a:r>
            <a:r>
              <a:rPr kumimoji="1" lang="en-US" altLang="zh-CN" dirty="0"/>
              <a:t>】</a:t>
            </a:r>
            <a:r>
              <a:rPr kumimoji="1" lang="zh-CN" altLang="en-US" dirty="0"/>
              <a:t>和</a:t>
            </a:r>
            <a:r>
              <a:rPr kumimoji="1" lang="en-US" altLang="zh-CN" dirty="0"/>
              <a:t>【Alice</a:t>
            </a:r>
            <a:r>
              <a:rPr kumimoji="1" lang="zh-CN" altLang="en-US" dirty="0"/>
              <a:t>对承诺的签名</a:t>
            </a:r>
            <a:r>
              <a:rPr kumimoji="1" lang="en-US" altLang="zh-CN" dirty="0"/>
              <a:t>】</a:t>
            </a:r>
            <a:endParaRPr kumimoji="1" lang="zh-CN" alt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A7BF943-B4D7-FDF8-A2BC-4271EA35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99" y="367642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04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032699-F7C7-A20C-E0E8-11403F06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2" y="1758298"/>
            <a:ext cx="6099586" cy="13111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2E44AB-3C39-DEA1-3D9D-4E49E23703F2}"/>
              </a:ext>
            </a:extLst>
          </p:cNvPr>
          <p:cNvSpPr txBox="1"/>
          <p:nvPr/>
        </p:nvSpPr>
        <p:spPr>
          <a:xfrm>
            <a:off x="2010995" y="3040039"/>
            <a:ext cx="31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指认参与方的证书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certificate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6027E2-4528-52C4-7B0C-44F5F822D342}"/>
              </a:ext>
            </a:extLst>
          </p:cNvPr>
          <p:cNvSpPr txBox="1"/>
          <p:nvPr/>
        </p:nvSpPr>
        <p:spPr>
          <a:xfrm>
            <a:off x="6621727" y="2150539"/>
            <a:ext cx="3716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354</a:t>
            </a:r>
            <a:r>
              <a:rPr lang="zh-CN" altLang="e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字节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可以实现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比特安全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684514-9ACC-5CC1-2C31-AC1C2CBD0FC4}"/>
              </a:ext>
            </a:extLst>
          </p:cNvPr>
          <p:cNvSpPr txBox="1"/>
          <p:nvPr/>
        </p:nvSpPr>
        <p:spPr>
          <a:xfrm>
            <a:off x="2010995" y="5919908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和半诚实协议对比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(Covert vs Semi-Honest)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615F1A-B0EA-B0B8-5373-2DBBBED0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2" y="3559101"/>
            <a:ext cx="7772400" cy="23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7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51D4FC-D394-3497-BC7A-4966DA9CB872}"/>
              </a:ext>
            </a:extLst>
          </p:cNvPr>
          <p:cNvSpPr txBox="1"/>
          <p:nvPr/>
        </p:nvSpPr>
        <p:spPr>
          <a:xfrm>
            <a:off x="467709" y="1077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基于标准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的公开可验证隐蔽安全模型构造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032699-F7C7-A20C-E0E8-11403F06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2" y="1758298"/>
            <a:ext cx="6099586" cy="13111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2E44AB-3C39-DEA1-3D9D-4E49E23703F2}"/>
              </a:ext>
            </a:extLst>
          </p:cNvPr>
          <p:cNvSpPr txBox="1"/>
          <p:nvPr/>
        </p:nvSpPr>
        <p:spPr>
          <a:xfrm>
            <a:off x="2010995" y="3040039"/>
            <a:ext cx="31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指认参与方的证书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certificate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6027E2-4528-52C4-7B0C-44F5F822D342}"/>
              </a:ext>
            </a:extLst>
          </p:cNvPr>
          <p:cNvSpPr txBox="1"/>
          <p:nvPr/>
        </p:nvSpPr>
        <p:spPr>
          <a:xfrm>
            <a:off x="6621727" y="2150539"/>
            <a:ext cx="3716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354</a:t>
            </a:r>
            <a:r>
              <a:rPr lang="zh-CN" altLang="e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字节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可以实现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比特安全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2AD55C-8C54-B4E4-F059-EAF85DB3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2" y="3542389"/>
            <a:ext cx="7772400" cy="23775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21CDBC-ECA7-0B6D-3C44-EFA2C1341036}"/>
              </a:ext>
            </a:extLst>
          </p:cNvPr>
          <p:cNvSpPr txBox="1"/>
          <p:nvPr/>
        </p:nvSpPr>
        <p:spPr>
          <a:xfrm>
            <a:off x="2312362" y="5919908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和恶意协议对比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(Covert vs Malicious)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4223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4.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标准的公开可验证隐蔽安全计算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58FDD8-CC82-9084-5D8F-3E7EA680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641" y="920618"/>
            <a:ext cx="4604144" cy="5765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9E81AB-BC85-F2B9-7C9E-5467FE6A8921}"/>
              </a:ext>
            </a:extLst>
          </p:cNvPr>
          <p:cNvSpPr txBox="1"/>
          <p:nvPr/>
        </p:nvSpPr>
        <p:spPr>
          <a:xfrm>
            <a:off x="565682" y="1161527"/>
            <a:ext cx="2952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ArialMT"/>
              </a:rPr>
              <a:t>大胆设计，小心求证</a:t>
            </a:r>
            <a:endParaRPr lang="en-US" altLang="zh-CN" sz="2400" b="1" dirty="0">
              <a:solidFill>
                <a:srgbClr val="C00000"/>
              </a:solidFill>
              <a:latin typeface="ArialM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7C592F-5702-820D-72D2-8DD7DA046962}"/>
              </a:ext>
            </a:extLst>
          </p:cNvPr>
          <p:cNvSpPr txBox="1"/>
          <p:nvPr/>
        </p:nvSpPr>
        <p:spPr>
          <a:xfrm>
            <a:off x="467708" y="1864101"/>
            <a:ext cx="4825054" cy="14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对于公开可验证隐蔽安全计算的研究都可以从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HKK+19(</a:t>
            </a:r>
            <a:r>
              <a:rPr kumimoji="1" lang="en-US" altLang="zh-CN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Eurocrypt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2019)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的基础上做（有理论、有证明、有代码*）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545654-CABD-7369-859B-016211BB08DA}"/>
              </a:ext>
            </a:extLst>
          </p:cNvPr>
          <p:cNvSpPr txBox="1"/>
          <p:nvPr/>
        </p:nvSpPr>
        <p:spPr>
          <a:xfrm>
            <a:off x="372045" y="6579093"/>
            <a:ext cx="5158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*https://github.com/emp-toolkit/emp-pvc</a:t>
            </a:r>
          </a:p>
        </p:txBody>
      </p:sp>
    </p:spTree>
    <p:extLst>
      <p:ext uri="{BB962C8B-B14F-4D97-AF65-F5344CB8AC3E}">
        <p14:creationId xmlns:p14="http://schemas.microsoft.com/office/powerpoint/2010/main" val="219518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3A3E8D-A310-5EDB-BA6B-4E5DE76F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9" y="1374712"/>
            <a:ext cx="5671634" cy="1139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746EF6-5C71-72EB-2121-47A020C80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10" y="1249538"/>
            <a:ext cx="720000" cy="72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37948E-F7B0-AEC2-5611-86EFED5D0380}"/>
              </a:ext>
            </a:extLst>
          </p:cNvPr>
          <p:cNvSpPr txBox="1"/>
          <p:nvPr/>
        </p:nvSpPr>
        <p:spPr>
          <a:xfrm>
            <a:off x="1153823" y="2463938"/>
            <a:ext cx="4299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Secure Two-Party Computation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AA647E1-0670-16D9-8C1B-6A6E7D16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469483"/>
              </p:ext>
            </p:extLst>
          </p:nvPr>
        </p:nvGraphicFramePr>
        <p:xfrm>
          <a:off x="1401347" y="3187941"/>
          <a:ext cx="9389307" cy="26390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8289">
                  <a:extLst>
                    <a:ext uri="{9D8B030D-6E8A-4147-A177-3AD203B41FA5}">
                      <a16:colId xmlns:a16="http://schemas.microsoft.com/office/drawing/2014/main" val="3401631268"/>
                    </a:ext>
                  </a:extLst>
                </a:gridCol>
                <a:gridCol w="7331018">
                  <a:extLst>
                    <a:ext uri="{9D8B030D-6E8A-4147-A177-3AD203B41FA5}">
                      <a16:colId xmlns:a16="http://schemas.microsoft.com/office/drawing/2014/main" val="495483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敌手能力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18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半诚实敌手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Semi-Honest</a:t>
                      </a: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Adv.</a:t>
                      </a:r>
                      <a:endParaRPr lang="zh-CN" altLang="en-US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不会执行攻击行为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协议保证正确性、隐私性等要求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9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恶意敌手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Malicious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Adv.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会执行攻击行为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协议保证攻击行为一定不会成功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46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隐蔽敌手</a:t>
                      </a:r>
                      <a:endParaRPr lang="en-US" altLang="zh-CN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Covert</a:t>
                      </a: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Adv.</a:t>
                      </a:r>
                      <a:endParaRPr lang="zh-CN" altLang="en-US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会执行攻击行为</a:t>
                      </a:r>
                      <a:endParaRPr lang="en-US" altLang="zh-CN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协议以一定概率</a:t>
                      </a:r>
                      <a:r>
                        <a:rPr lang="en-US" altLang="zh-CN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(e.g., 90%)</a:t>
                      </a: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来检测到攻击行为</a:t>
                      </a:r>
                      <a:r>
                        <a:rPr lang="en-US" altLang="zh-CN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(</a:t>
                      </a:r>
                      <a:r>
                        <a:rPr lang="zh-CN" altLang="en-US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攻击行为可能会成功</a:t>
                      </a:r>
                      <a:r>
                        <a:rPr lang="en-US" altLang="zh-CN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  <a:endParaRPr lang="zh-CN" altLang="en-US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05074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598BB19-FA79-97DF-79F5-26C4F97F9A7F}"/>
              </a:ext>
            </a:extLst>
          </p:cNvPr>
          <p:cNvSpPr txBox="1"/>
          <p:nvPr/>
        </p:nvSpPr>
        <p:spPr>
          <a:xfrm>
            <a:off x="467708" y="25145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8BB18-5480-9BB7-1741-5A9CFFE1A50F}"/>
              </a:ext>
            </a:extLst>
          </p:cNvPr>
          <p:cNvSpPr txBox="1"/>
          <p:nvPr/>
        </p:nvSpPr>
        <p:spPr>
          <a:xfrm>
            <a:off x="5431771" y="25145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DB632A-E433-4332-0570-32C74B846B02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2042345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172975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5. 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鲁棒的公开可验证隐蔽安全计算</a:t>
            </a:r>
          </a:p>
        </p:txBody>
      </p:sp>
      <p:pic>
        <p:nvPicPr>
          <p:cNvPr id="30" name="图形 29" descr="吐舌的脸轮廓 纯色填充">
            <a:extLst>
              <a:ext uri="{FF2B5EF4-FFF2-40B4-BE49-F238E27FC236}">
                <a16:creationId xmlns:a16="http://schemas.microsoft.com/office/drawing/2014/main" id="{CAD01AC7-1DF8-7439-0672-D68F10C1E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4596" y="2496153"/>
            <a:ext cx="914400" cy="914400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492025A0-5D60-1439-C66B-D9FC734C81CC}"/>
              </a:ext>
            </a:extLst>
          </p:cNvPr>
          <p:cNvSpPr txBox="1">
            <a:spLocks/>
          </p:cNvSpPr>
          <p:nvPr/>
        </p:nvSpPr>
        <p:spPr>
          <a:xfrm>
            <a:off x="838200" y="634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Publicly Verifiable Covert (PVC) 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Security [AO12]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32" name="内容占位符 27" descr="哭泣的脸轮廓 纯色填充">
            <a:extLst>
              <a:ext uri="{FF2B5EF4-FFF2-40B4-BE49-F238E27FC236}">
                <a16:creationId xmlns:a16="http://schemas.microsoft.com/office/drawing/2014/main" id="{CBD88372-6ED0-79E0-384E-42A26DD93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423" y="3827644"/>
            <a:ext cx="914400" cy="91440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F4FC8A46-6BDE-F603-B5C6-DE65B0D2107A}"/>
              </a:ext>
            </a:extLst>
          </p:cNvPr>
          <p:cNvGrpSpPr/>
          <p:nvPr/>
        </p:nvGrpSpPr>
        <p:grpSpPr>
          <a:xfrm>
            <a:off x="977599" y="3206317"/>
            <a:ext cx="914400" cy="914400"/>
            <a:chOff x="3222142" y="2374505"/>
            <a:chExt cx="914400" cy="914400"/>
          </a:xfrm>
        </p:grpSpPr>
        <p:pic>
          <p:nvPicPr>
            <p:cNvPr id="34" name="内容占位符 5" descr="用户 纯色填充">
              <a:extLst>
                <a:ext uri="{FF2B5EF4-FFF2-40B4-BE49-F238E27FC236}">
                  <a16:creationId xmlns:a16="http://schemas.microsoft.com/office/drawing/2014/main" id="{48EA635B-1A29-4B84-53CF-43AE256E7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35" name="图形 34" descr="实心填充的恶魔表情 纯色填充">
              <a:extLst>
                <a:ext uri="{FF2B5EF4-FFF2-40B4-BE49-F238E27FC236}">
                  <a16:creationId xmlns:a16="http://schemas.microsoft.com/office/drawing/2014/main" id="{A6CC11F9-D9BA-B389-5300-19A3B98BC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36" name="直接连接符 8">
            <a:extLst>
              <a:ext uri="{FF2B5EF4-FFF2-40B4-BE49-F238E27FC236}">
                <a16:creationId xmlns:a16="http://schemas.microsoft.com/office/drawing/2014/main" id="{E634E6A4-DD96-4B4A-A2C3-13B482E79F3D}"/>
              </a:ext>
            </a:extLst>
          </p:cNvPr>
          <p:cNvCxnSpPr>
            <a:cxnSpLocks/>
          </p:cNvCxnSpPr>
          <p:nvPr/>
        </p:nvCxnSpPr>
        <p:spPr>
          <a:xfrm>
            <a:off x="1892002" y="3637766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37" name="直接箭头连接符 10">
            <a:extLst>
              <a:ext uri="{FF2B5EF4-FFF2-40B4-BE49-F238E27FC236}">
                <a16:creationId xmlns:a16="http://schemas.microsoft.com/office/drawing/2014/main" id="{797C131C-DA5E-30D3-7ABB-2B736A870ED6}"/>
              </a:ext>
            </a:extLst>
          </p:cNvPr>
          <p:cNvCxnSpPr>
            <a:cxnSpLocks/>
          </p:cNvCxnSpPr>
          <p:nvPr/>
        </p:nvCxnSpPr>
        <p:spPr>
          <a:xfrm>
            <a:off x="4804887" y="3637765"/>
            <a:ext cx="1484413" cy="717834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接箭头连接符 11">
            <a:extLst>
              <a:ext uri="{FF2B5EF4-FFF2-40B4-BE49-F238E27FC236}">
                <a16:creationId xmlns:a16="http://schemas.microsoft.com/office/drawing/2014/main" id="{F4B8E317-9D89-66E0-7525-B5FC24774E6D}"/>
              </a:ext>
            </a:extLst>
          </p:cNvPr>
          <p:cNvCxnSpPr>
            <a:cxnSpLocks/>
          </p:cNvCxnSpPr>
          <p:nvPr/>
        </p:nvCxnSpPr>
        <p:spPr>
          <a:xfrm flipV="1">
            <a:off x="4797494" y="2990686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B921971-0713-8900-401C-BBA5E13A49A2}"/>
              </a:ext>
            </a:extLst>
          </p:cNvPr>
          <p:cNvSpPr txBox="1"/>
          <p:nvPr/>
        </p:nvSpPr>
        <p:spPr>
          <a:xfrm>
            <a:off x="2051372" y="3267761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193B2E1-1060-117C-BFB6-EE11E6903908}"/>
              </a:ext>
            </a:extLst>
          </p:cNvPr>
          <p:cNvSpPr txBox="1"/>
          <p:nvPr/>
        </p:nvSpPr>
        <p:spPr>
          <a:xfrm>
            <a:off x="4996362" y="2953353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D6F66D2-9B33-0E24-113E-8AEFFD860AD4}"/>
              </a:ext>
            </a:extLst>
          </p:cNvPr>
          <p:cNvSpPr txBox="1"/>
          <p:nvPr/>
        </p:nvSpPr>
        <p:spPr>
          <a:xfrm>
            <a:off x="4994875" y="3952845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10%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2" name="对话气泡: 圆角矩形 30">
            <a:extLst>
              <a:ext uri="{FF2B5EF4-FFF2-40B4-BE49-F238E27FC236}">
                <a16:creationId xmlns:a16="http://schemas.microsoft.com/office/drawing/2014/main" id="{0D06062E-3B13-EA42-AF4C-637E42E4D0D9}"/>
              </a:ext>
            </a:extLst>
          </p:cNvPr>
          <p:cNvSpPr/>
          <p:nvPr/>
        </p:nvSpPr>
        <p:spPr>
          <a:xfrm>
            <a:off x="7422260" y="1866261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43" name="对话气泡: 圆角矩形 39">
            <a:extLst>
              <a:ext uri="{FF2B5EF4-FFF2-40B4-BE49-F238E27FC236}">
                <a16:creationId xmlns:a16="http://schemas.microsoft.com/office/drawing/2014/main" id="{034E7601-DFD5-DB17-BC5B-B9E3F3496BB0}"/>
              </a:ext>
            </a:extLst>
          </p:cNvPr>
          <p:cNvSpPr/>
          <p:nvPr/>
        </p:nvSpPr>
        <p:spPr>
          <a:xfrm>
            <a:off x="7422260" y="3517640"/>
            <a:ext cx="1570092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Don’t know the deviation.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44" name="对话气泡: 圆角矩形 40">
            <a:extLst>
              <a:ext uri="{FF2B5EF4-FFF2-40B4-BE49-F238E27FC236}">
                <a16:creationId xmlns:a16="http://schemas.microsoft.com/office/drawing/2014/main" id="{4D3BD319-5824-C578-0081-A5910E2FB17E}"/>
              </a:ext>
            </a:extLst>
          </p:cNvPr>
          <p:cNvSpPr/>
          <p:nvPr/>
        </p:nvSpPr>
        <p:spPr>
          <a:xfrm>
            <a:off x="8946546" y="2120540"/>
            <a:ext cx="2923721" cy="999852"/>
          </a:xfrm>
          <a:prstGeom prst="wedgeRoundRectCallout">
            <a:avLst>
              <a:gd name="adj1" fmla="val -106598"/>
              <a:gd name="adj2" fmla="val 3468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malicious party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was deviating from the protocol!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BEC851B-8C61-931D-BD9D-73AD7FE22765}"/>
              </a:ext>
            </a:extLst>
          </p:cNvPr>
          <p:cNvSpPr txBox="1"/>
          <p:nvPr/>
        </p:nvSpPr>
        <p:spPr>
          <a:xfrm>
            <a:off x="977599" y="5233969"/>
            <a:ext cx="10722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i="1" dirty="0">
                <a:solidFill>
                  <a:srgbClr val="000000"/>
                </a:solidFill>
                <a:latin typeface="Times New Roman"/>
                <a:ea typeface="宋体"/>
              </a:rPr>
              <a:t>Is this the end?</a:t>
            </a:r>
            <a:endParaRPr lang="zh-CN" altLang="en-US" sz="4400" i="1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DD28D84-865D-03C8-BD09-C52A070EAA3C}"/>
              </a:ext>
            </a:extLst>
          </p:cNvPr>
          <p:cNvSpPr txBox="1"/>
          <p:nvPr/>
        </p:nvSpPr>
        <p:spPr>
          <a:xfrm>
            <a:off x="4944533" y="5948651"/>
            <a:ext cx="261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C00000"/>
                </a:solidFill>
                <a:latin typeface="Times New Roman"/>
                <a:ea typeface="宋体"/>
              </a:rPr>
              <a:t>No!</a:t>
            </a:r>
            <a:endParaRPr lang="zh-CN" altLang="en-US" sz="3600" b="1" dirty="0">
              <a:solidFill>
                <a:srgbClr val="C00000"/>
              </a:solidFill>
              <a:latin typeface="Times New Roman"/>
              <a:ea typeface="宋体"/>
            </a:endParaRPr>
          </a:p>
        </p:txBody>
      </p:sp>
      <p:cxnSp>
        <p:nvCxnSpPr>
          <p:cNvPr id="47" name="连接符: 曲线 9">
            <a:extLst>
              <a:ext uri="{FF2B5EF4-FFF2-40B4-BE49-F238E27FC236}">
                <a16:creationId xmlns:a16="http://schemas.microsoft.com/office/drawing/2014/main" id="{5775E75F-F534-61C4-C9A6-7F89DF5BCF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34799" y="1952897"/>
            <a:ext cx="3521658" cy="1253420"/>
          </a:xfrm>
          <a:prstGeom prst="curved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4055706F-50B2-FB8D-7B26-F6EC8C7068EF}"/>
              </a:ext>
            </a:extLst>
          </p:cNvPr>
          <p:cNvSpPr txBox="1"/>
          <p:nvPr/>
        </p:nvSpPr>
        <p:spPr>
          <a:xfrm rot="20776613">
            <a:off x="1853982" y="1812614"/>
            <a:ext cx="22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This guy is cheating!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BABF853-6F89-4763-B68B-53B4A0ABF5B7}"/>
              </a:ext>
            </a:extLst>
          </p:cNvPr>
          <p:cNvGrpSpPr/>
          <p:nvPr/>
        </p:nvGrpSpPr>
        <p:grpSpPr>
          <a:xfrm>
            <a:off x="3792201" y="1632942"/>
            <a:ext cx="2968422" cy="999140"/>
            <a:chOff x="4134083" y="1581717"/>
            <a:chExt cx="2968422" cy="999140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B71DF63F-CE3F-570B-72A1-31495D718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39" y="1581717"/>
              <a:ext cx="639910" cy="639910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548BC79-5383-8D47-12C0-0AC13E41966D}"/>
                </a:ext>
              </a:extLst>
            </p:cNvPr>
            <p:cNvSpPr txBox="1"/>
            <p:nvPr/>
          </p:nvSpPr>
          <p:spPr>
            <a:xfrm>
              <a:off x="4134083" y="2211525"/>
              <a:ext cx="2968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Times New Roman"/>
                  <a:ea typeface="宋体"/>
                </a:rPr>
                <a:t>Publicly Verifiable </a:t>
              </a:r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Certificate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95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 animBg="1"/>
      <p:bldP spid="46" grpId="0"/>
      <p:bldP spid="46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5. 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鲁棒的公开可验证隐蔽安全计算</a:t>
            </a:r>
          </a:p>
        </p:txBody>
      </p:sp>
      <p:sp>
        <p:nvSpPr>
          <p:cNvPr id="49" name="内容占位符 2">
            <a:extLst>
              <a:ext uri="{FF2B5EF4-FFF2-40B4-BE49-F238E27FC236}">
                <a16:creationId xmlns:a16="http://schemas.microsoft.com/office/drawing/2014/main" id="{6EA28A20-2129-49A1-A02C-3A4BFBEA4A86}"/>
              </a:ext>
            </a:extLst>
          </p:cNvPr>
          <p:cNvSpPr txBox="1">
            <a:spLocks/>
          </p:cNvSpPr>
          <p:nvPr/>
        </p:nvSpPr>
        <p:spPr>
          <a:xfrm>
            <a:off x="838200" y="20945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If cheating is not detected,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no security guarantee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is provided for the honest party.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0" name="内容占位符 27" descr="哭泣的脸轮廓 纯色填充">
            <a:extLst>
              <a:ext uri="{FF2B5EF4-FFF2-40B4-BE49-F238E27FC236}">
                <a16:creationId xmlns:a16="http://schemas.microsoft.com/office/drawing/2014/main" id="{64B24F24-5587-34B8-FC45-9277C5B62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4960" y="3703655"/>
            <a:ext cx="1761077" cy="1761077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9341414F-4F1F-6AA3-37F6-5DD528F9AD17}"/>
              </a:ext>
            </a:extLst>
          </p:cNvPr>
          <p:cNvGrpSpPr/>
          <p:nvPr/>
        </p:nvGrpSpPr>
        <p:grpSpPr>
          <a:xfrm>
            <a:off x="1002999" y="3417799"/>
            <a:ext cx="914400" cy="914400"/>
            <a:chOff x="3222142" y="2374505"/>
            <a:chExt cx="914400" cy="914400"/>
          </a:xfrm>
        </p:grpSpPr>
        <p:pic>
          <p:nvPicPr>
            <p:cNvPr id="52" name="内容占位符 5" descr="用户 纯色填充">
              <a:extLst>
                <a:ext uri="{FF2B5EF4-FFF2-40B4-BE49-F238E27FC236}">
                  <a16:creationId xmlns:a16="http://schemas.microsoft.com/office/drawing/2014/main" id="{C3D6D131-F44E-8526-21C0-6EBBEE75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53" name="图形 52" descr="实心填充的恶魔表情 纯色填充">
              <a:extLst>
                <a:ext uri="{FF2B5EF4-FFF2-40B4-BE49-F238E27FC236}">
                  <a16:creationId xmlns:a16="http://schemas.microsoft.com/office/drawing/2014/main" id="{268BD4B0-58A1-D5B5-ABE2-773E9E35E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54" name="直接连接符 8">
            <a:extLst>
              <a:ext uri="{FF2B5EF4-FFF2-40B4-BE49-F238E27FC236}">
                <a16:creationId xmlns:a16="http://schemas.microsoft.com/office/drawing/2014/main" id="{80EF71E5-C7E8-0F75-3EF4-9F659D750A55}"/>
              </a:ext>
            </a:extLst>
          </p:cNvPr>
          <p:cNvCxnSpPr>
            <a:cxnSpLocks/>
          </p:cNvCxnSpPr>
          <p:nvPr/>
        </p:nvCxnSpPr>
        <p:spPr>
          <a:xfrm>
            <a:off x="1917402" y="3849248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5" name="直接箭头连接符 9">
            <a:extLst>
              <a:ext uri="{FF2B5EF4-FFF2-40B4-BE49-F238E27FC236}">
                <a16:creationId xmlns:a16="http://schemas.microsoft.com/office/drawing/2014/main" id="{587277AF-BC2C-4025-84F3-7D068C1C22E9}"/>
              </a:ext>
            </a:extLst>
          </p:cNvPr>
          <p:cNvCxnSpPr>
            <a:cxnSpLocks/>
          </p:cNvCxnSpPr>
          <p:nvPr/>
        </p:nvCxnSpPr>
        <p:spPr>
          <a:xfrm>
            <a:off x="4830287" y="3849247"/>
            <a:ext cx="1484413" cy="717834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7A4716A-86B3-9819-8022-DD960D3FF274}"/>
              </a:ext>
            </a:extLst>
          </p:cNvPr>
          <p:cNvSpPr txBox="1"/>
          <p:nvPr/>
        </p:nvSpPr>
        <p:spPr>
          <a:xfrm>
            <a:off x="2076772" y="3479243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762B074-13AC-247F-9680-ED051B4CF053}"/>
              </a:ext>
            </a:extLst>
          </p:cNvPr>
          <p:cNvSpPr txBox="1"/>
          <p:nvPr/>
        </p:nvSpPr>
        <p:spPr>
          <a:xfrm>
            <a:off x="5020275" y="4164327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10%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58" name="标题 1">
            <a:extLst>
              <a:ext uri="{FF2B5EF4-FFF2-40B4-BE49-F238E27FC236}">
                <a16:creationId xmlns:a16="http://schemas.microsoft.com/office/drawing/2014/main" id="{F5249625-6358-AF3B-2776-4A58EF24B4CA}"/>
              </a:ext>
            </a:extLst>
          </p:cNvPr>
          <p:cNvSpPr txBox="1">
            <a:spLocks/>
          </p:cNvSpPr>
          <p:nvPr/>
        </p:nvSpPr>
        <p:spPr>
          <a:xfrm>
            <a:off x="838200" y="634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Problems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of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Publicly Verifiable Covert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(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PVC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) Security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08ABFBA-5F1D-EA5D-0C2B-3D45E4236152}"/>
              </a:ext>
            </a:extLst>
          </p:cNvPr>
          <p:cNvSpPr txBox="1"/>
          <p:nvPr/>
        </p:nvSpPr>
        <p:spPr>
          <a:xfrm>
            <a:off x="838199" y="4898253"/>
            <a:ext cx="58197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May gain </a:t>
            </a:r>
            <a:r>
              <a:rPr lang="en-US" altLang="zh-CN" sz="2000" dirty="0">
                <a:solidFill>
                  <a:srgbClr val="C00000"/>
                </a:solidFill>
                <a:latin typeface="Times New Roman"/>
                <a:ea typeface="宋体"/>
              </a:rPr>
              <a:t>complete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 knowledge of the honest party’s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input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 and manipulate the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output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. 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lang="en-US" altLang="zh-CN" sz="2000" dirty="0">
                <a:solidFill>
                  <a:srgbClr val="C00000"/>
                </a:solidFill>
                <a:latin typeface="Times New Roman"/>
                <a:ea typeface="宋体"/>
              </a:rPr>
              <a:t>complete loss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of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input privacy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and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output correctness)</a:t>
            </a:r>
            <a:endParaRPr lang="zh-CN" altLang="en-US" sz="20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cxnSp>
        <p:nvCxnSpPr>
          <p:cNvPr id="60" name="连接符: 曲线 26">
            <a:extLst>
              <a:ext uri="{FF2B5EF4-FFF2-40B4-BE49-F238E27FC236}">
                <a16:creationId xmlns:a16="http://schemas.microsoft.com/office/drawing/2014/main" id="{10B38E7A-F303-A5BB-2CFA-E932B249F6F0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>
          <a:xfrm rot="16200000" flipH="1">
            <a:off x="2321116" y="3471282"/>
            <a:ext cx="566054" cy="2287888"/>
          </a:xfrm>
          <a:prstGeom prst="curved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1" name="箭头: 下 14">
            <a:extLst>
              <a:ext uri="{FF2B5EF4-FFF2-40B4-BE49-F238E27FC236}">
                <a16:creationId xmlns:a16="http://schemas.microsoft.com/office/drawing/2014/main" id="{9C422610-0409-9ED6-422C-EAB88DE081CF}"/>
              </a:ext>
            </a:extLst>
          </p:cNvPr>
          <p:cNvSpPr/>
          <p:nvPr/>
        </p:nvSpPr>
        <p:spPr>
          <a:xfrm>
            <a:off x="5693531" y="3874999"/>
            <a:ext cx="373403" cy="628542"/>
          </a:xfrm>
          <a:prstGeom prst="down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D96FE7D-41F7-7291-56ED-F2C3A7B1734B}"/>
              </a:ext>
            </a:extLst>
          </p:cNvPr>
          <p:cNvSpPr txBox="1"/>
          <p:nvPr/>
        </p:nvSpPr>
        <p:spPr>
          <a:xfrm>
            <a:off x="4803026" y="3479050"/>
            <a:ext cx="216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decrease this prob.</a:t>
            </a:r>
            <a:r>
              <a:rPr lang="zh-CN" altLang="en-US" dirty="0">
                <a:solidFill>
                  <a:srgbClr val="C00000"/>
                </a:solidFill>
                <a:latin typeface="Times New Roman"/>
                <a:ea typeface="宋体"/>
              </a:rPr>
              <a:t>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B7224CB-454D-4552-6A74-40A66DA3D210}"/>
                  </a:ext>
                </a:extLst>
              </p:cNvPr>
              <p:cNvSpPr txBox="1"/>
              <p:nvPr/>
            </p:nvSpPr>
            <p:spPr>
              <a:xfrm>
                <a:off x="8004907" y="3495704"/>
                <a:ext cx="40684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宋体"/>
                  </a:rPr>
                  <a:t>Existing PVC secure protocols have 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diminishing marginal benefits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!</a:t>
                </a:r>
                <a:endParaRPr lang="en-US" altLang="zh-CN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宋体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10%→1%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10×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Cost</a:t>
                </a: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B7224CB-454D-4552-6A74-40A66DA3D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907" y="3495704"/>
                <a:ext cx="4068484" cy="1015663"/>
              </a:xfrm>
              <a:prstGeom prst="rect">
                <a:avLst/>
              </a:prstGeom>
              <a:blipFill>
                <a:blip r:embed="rId8"/>
                <a:stretch>
                  <a:fillRect l="-1558" t="-3704" b="-8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738936EC-E052-E80E-23D6-92B0929346B3}"/>
              </a:ext>
            </a:extLst>
          </p:cNvPr>
          <p:cNvSpPr txBox="1"/>
          <p:nvPr/>
        </p:nvSpPr>
        <p:spPr>
          <a:xfrm>
            <a:off x="934992" y="5945840"/>
            <a:ext cx="10965755" cy="830997"/>
          </a:xfrm>
          <a:prstGeom prst="rect">
            <a:avLst/>
          </a:prstGeom>
          <a:noFill/>
          <a:ln>
            <a:solidFill>
              <a:srgbClr val="000000">
                <a:lumMod val="50000"/>
                <a:lumOff val="50000"/>
              </a:srgb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In many scenarios, parties who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</a:rPr>
              <a:t> less concerned about reputation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 may take risks in obtaining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</a:rPr>
              <a:t>significant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 gains.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791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 animBg="1"/>
      <p:bldP spid="62" grpId="0"/>
      <p:bldP spid="63" grpId="0" uiExpand="1" build="p"/>
      <p:bldP spid="6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5. 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鲁棒的公开可验证隐蔽安全计算</a:t>
            </a:r>
          </a:p>
        </p:txBody>
      </p:sp>
      <p:pic>
        <p:nvPicPr>
          <p:cNvPr id="27" name="图形 26" descr="吐舌的脸轮廓 纯色填充">
            <a:extLst>
              <a:ext uri="{FF2B5EF4-FFF2-40B4-BE49-F238E27FC236}">
                <a16:creationId xmlns:a16="http://schemas.microsoft.com/office/drawing/2014/main" id="{095DEFA7-34AD-4363-A180-220EBABE0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795" y="3513229"/>
            <a:ext cx="914400" cy="914400"/>
          </a:xfrm>
          <a:prstGeom prst="rect">
            <a:avLst/>
          </a:prstGeom>
        </p:spPr>
      </p:pic>
      <p:pic>
        <p:nvPicPr>
          <p:cNvPr id="28" name="内容占位符 27" descr="哭泣的脸轮廓 纯色填充">
            <a:extLst>
              <a:ext uri="{FF2B5EF4-FFF2-40B4-BE49-F238E27FC236}">
                <a16:creationId xmlns:a16="http://schemas.microsoft.com/office/drawing/2014/main" id="{51C7E2E1-57DA-85A1-9C82-2D5C097ACB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5622" y="4844720"/>
            <a:ext cx="914400" cy="914400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295CDEAC-0788-5FCB-137C-8CD2558000F9}"/>
              </a:ext>
            </a:extLst>
          </p:cNvPr>
          <p:cNvGrpSpPr/>
          <p:nvPr/>
        </p:nvGrpSpPr>
        <p:grpSpPr>
          <a:xfrm>
            <a:off x="799798" y="4223393"/>
            <a:ext cx="914400" cy="914400"/>
            <a:chOff x="3222142" y="2374505"/>
            <a:chExt cx="914400" cy="914400"/>
          </a:xfrm>
        </p:grpSpPr>
        <p:pic>
          <p:nvPicPr>
            <p:cNvPr id="30" name="内容占位符 5" descr="用户 纯色填充">
              <a:extLst>
                <a:ext uri="{FF2B5EF4-FFF2-40B4-BE49-F238E27FC236}">
                  <a16:creationId xmlns:a16="http://schemas.microsoft.com/office/drawing/2014/main" id="{006248F0-8041-64AD-34BB-4F852A26B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2142" y="2374505"/>
              <a:ext cx="914400" cy="914400"/>
            </a:xfrm>
            <a:prstGeom prst="rect">
              <a:avLst/>
            </a:prstGeom>
          </p:spPr>
        </p:pic>
        <p:pic>
          <p:nvPicPr>
            <p:cNvPr id="31" name="图形 30" descr="实心填充的恶魔表情 纯色填充">
              <a:extLst>
                <a:ext uri="{FF2B5EF4-FFF2-40B4-BE49-F238E27FC236}">
                  <a16:creationId xmlns:a16="http://schemas.microsoft.com/office/drawing/2014/main" id="{485D0B93-EC33-E612-D050-277C3F2E1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40279" y="2435949"/>
              <a:ext cx="478126" cy="478126"/>
            </a:xfrm>
            <a:prstGeom prst="rect">
              <a:avLst/>
            </a:prstGeom>
          </p:spPr>
        </p:pic>
      </p:grpSp>
      <p:cxnSp>
        <p:nvCxnSpPr>
          <p:cNvPr id="32" name="直接连接符 9">
            <a:extLst>
              <a:ext uri="{FF2B5EF4-FFF2-40B4-BE49-F238E27FC236}">
                <a16:creationId xmlns:a16="http://schemas.microsoft.com/office/drawing/2014/main" id="{C7C95FB3-7482-4D68-5412-4B6E9AD7E706}"/>
              </a:ext>
            </a:extLst>
          </p:cNvPr>
          <p:cNvCxnSpPr>
            <a:cxnSpLocks/>
          </p:cNvCxnSpPr>
          <p:nvPr/>
        </p:nvCxnSpPr>
        <p:spPr>
          <a:xfrm>
            <a:off x="1714201" y="4654842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33" name="直接箭头连接符 10">
            <a:extLst>
              <a:ext uri="{FF2B5EF4-FFF2-40B4-BE49-F238E27FC236}">
                <a16:creationId xmlns:a16="http://schemas.microsoft.com/office/drawing/2014/main" id="{B63446D7-A871-DC80-C654-7BBDCDB3340A}"/>
              </a:ext>
            </a:extLst>
          </p:cNvPr>
          <p:cNvCxnSpPr>
            <a:cxnSpLocks/>
          </p:cNvCxnSpPr>
          <p:nvPr/>
        </p:nvCxnSpPr>
        <p:spPr>
          <a:xfrm>
            <a:off x="4627086" y="4654841"/>
            <a:ext cx="1484413" cy="717834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接箭头连接符 11">
            <a:extLst>
              <a:ext uri="{FF2B5EF4-FFF2-40B4-BE49-F238E27FC236}">
                <a16:creationId xmlns:a16="http://schemas.microsoft.com/office/drawing/2014/main" id="{FFF1C776-F3E1-15F1-CC04-D0EA84040C37}"/>
              </a:ext>
            </a:extLst>
          </p:cNvPr>
          <p:cNvCxnSpPr>
            <a:cxnSpLocks/>
          </p:cNvCxnSpPr>
          <p:nvPr/>
        </p:nvCxnSpPr>
        <p:spPr>
          <a:xfrm flipV="1">
            <a:off x="4619693" y="4007762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7F40D74-C3CA-A91E-5C16-6FAB524F56F9}"/>
              </a:ext>
            </a:extLst>
          </p:cNvPr>
          <p:cNvSpPr txBox="1"/>
          <p:nvPr/>
        </p:nvSpPr>
        <p:spPr>
          <a:xfrm>
            <a:off x="1873571" y="4284837"/>
            <a:ext cx="252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F913174-447D-1A08-83AE-ED8C9DB0DABD}"/>
              </a:ext>
            </a:extLst>
          </p:cNvPr>
          <p:cNvSpPr txBox="1"/>
          <p:nvPr/>
        </p:nvSpPr>
        <p:spPr>
          <a:xfrm>
            <a:off x="4818561" y="3970429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B3261B9-EC82-7B3A-24A0-C7F38C6ADA8B}"/>
              </a:ext>
            </a:extLst>
          </p:cNvPr>
          <p:cNvSpPr txBox="1"/>
          <p:nvPr/>
        </p:nvSpPr>
        <p:spPr>
          <a:xfrm>
            <a:off x="4817074" y="4969921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10%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38" name="对话气泡: 圆角矩形 15">
            <a:extLst>
              <a:ext uri="{FF2B5EF4-FFF2-40B4-BE49-F238E27FC236}">
                <a16:creationId xmlns:a16="http://schemas.microsoft.com/office/drawing/2014/main" id="{98E42471-A7BC-5452-85AE-EF7E59A501F3}"/>
              </a:ext>
            </a:extLst>
          </p:cNvPr>
          <p:cNvSpPr/>
          <p:nvPr/>
        </p:nvSpPr>
        <p:spPr>
          <a:xfrm>
            <a:off x="7244459" y="2883337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39" name="对话气泡: 圆角矩形 16">
            <a:extLst>
              <a:ext uri="{FF2B5EF4-FFF2-40B4-BE49-F238E27FC236}">
                <a16:creationId xmlns:a16="http://schemas.microsoft.com/office/drawing/2014/main" id="{CBF0C0A3-229E-376D-3938-CF8A0F11D19B}"/>
              </a:ext>
            </a:extLst>
          </p:cNvPr>
          <p:cNvSpPr/>
          <p:nvPr/>
        </p:nvSpPr>
        <p:spPr>
          <a:xfrm>
            <a:off x="7244459" y="4534716"/>
            <a:ext cx="1570092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Don’t know the deviation.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40" name="对话气泡: 圆角矩形 17">
            <a:extLst>
              <a:ext uri="{FF2B5EF4-FFF2-40B4-BE49-F238E27FC236}">
                <a16:creationId xmlns:a16="http://schemas.microsoft.com/office/drawing/2014/main" id="{B1CC2574-5764-18A6-1DBC-E46D9C537223}"/>
              </a:ext>
            </a:extLst>
          </p:cNvPr>
          <p:cNvSpPr/>
          <p:nvPr/>
        </p:nvSpPr>
        <p:spPr>
          <a:xfrm>
            <a:off x="8768745" y="3137616"/>
            <a:ext cx="2923721" cy="999852"/>
          </a:xfrm>
          <a:prstGeom prst="wedgeRoundRectCallout">
            <a:avLst>
              <a:gd name="adj1" fmla="val -106598"/>
              <a:gd name="adj2" fmla="val 3468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malicious party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was deviating from the protocol!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E017733-F87D-DEF5-BD47-4C537A3D06A9}"/>
              </a:ext>
            </a:extLst>
          </p:cNvPr>
          <p:cNvGrpSpPr/>
          <p:nvPr/>
        </p:nvGrpSpPr>
        <p:grpSpPr>
          <a:xfrm>
            <a:off x="3614400" y="2650018"/>
            <a:ext cx="2968422" cy="999140"/>
            <a:chOff x="4134083" y="1581717"/>
            <a:chExt cx="2968422" cy="999140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DFB49E0A-6A24-1C33-F0DC-07B169D5D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39" y="1581717"/>
              <a:ext cx="639910" cy="63991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E7ED60D-43F9-DBB5-4E71-BCFEE75C1A0B}"/>
                </a:ext>
              </a:extLst>
            </p:cNvPr>
            <p:cNvSpPr txBox="1"/>
            <p:nvPr/>
          </p:nvSpPr>
          <p:spPr>
            <a:xfrm>
              <a:off x="4134083" y="2211525"/>
              <a:ext cx="2968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Publicly Verifiable Certificate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cxnSp>
        <p:nvCxnSpPr>
          <p:cNvPr id="44" name="连接符: 曲线 21">
            <a:extLst>
              <a:ext uri="{FF2B5EF4-FFF2-40B4-BE49-F238E27FC236}">
                <a16:creationId xmlns:a16="http://schemas.microsoft.com/office/drawing/2014/main" id="{3AF2CAD7-4802-82BF-CB0A-114A59F241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56998" y="2969973"/>
            <a:ext cx="3521658" cy="1253420"/>
          </a:xfrm>
          <a:prstGeom prst="curved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F89A4CFE-5D79-1AA9-2742-37D029703AD2}"/>
              </a:ext>
            </a:extLst>
          </p:cNvPr>
          <p:cNvSpPr txBox="1"/>
          <p:nvPr/>
        </p:nvSpPr>
        <p:spPr>
          <a:xfrm rot="20776613">
            <a:off x="1676181" y="2829690"/>
            <a:ext cx="22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This guy is cheating!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367DB1A-BE26-7830-FCB9-07549A016743}"/>
              </a:ext>
            </a:extLst>
          </p:cNvPr>
          <p:cNvSpPr txBox="1"/>
          <p:nvPr/>
        </p:nvSpPr>
        <p:spPr>
          <a:xfrm>
            <a:off x="413313" y="1688793"/>
            <a:ext cx="10682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rgbClr val="0070C0"/>
                </a:solidFill>
                <a:latin typeface="Times New Roman"/>
                <a:ea typeface="宋体"/>
              </a:rPr>
              <a:t>                               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宋体"/>
              </a:rPr>
              <a:t>:</a:t>
            </a:r>
            <a:r>
              <a:rPr lang="en-US" altLang="zh-CN" sz="2400" dirty="0">
                <a:solidFill>
                  <a:srgbClr val="0070C0"/>
                </a:solidFill>
                <a:latin typeface="Times New Roman"/>
                <a:ea typeface="宋体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宋体"/>
              </a:rPr>
              <a:t>Reduce the </a:t>
            </a:r>
            <a:r>
              <a:rPr lang="en-US" altLang="zh-CN" sz="2400" dirty="0">
                <a:solidFill>
                  <a:srgbClr val="C00000"/>
                </a:solidFill>
                <a:latin typeface="Times New Roman"/>
                <a:ea typeface="宋体"/>
              </a:rPr>
              <a:t>benefits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宋体"/>
              </a:rPr>
              <a:t> of malicious behavior when it goes undetected.</a:t>
            </a:r>
          </a:p>
        </p:txBody>
      </p:sp>
      <p:pic>
        <p:nvPicPr>
          <p:cNvPr id="47" name="图形 46" descr="带太阳镜的脸轮廓 纯色填充">
            <a:extLst>
              <a:ext uri="{FF2B5EF4-FFF2-40B4-BE49-F238E27FC236}">
                <a16:creationId xmlns:a16="http://schemas.microsoft.com/office/drawing/2014/main" id="{EDDA57DF-D7E6-6F42-F4A7-C73C943908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7046" y="4844720"/>
            <a:ext cx="914400" cy="914400"/>
          </a:xfrm>
          <a:prstGeom prst="rect">
            <a:avLst/>
          </a:prstGeom>
        </p:spPr>
      </p:pic>
      <p:sp>
        <p:nvSpPr>
          <p:cNvPr id="48" name="对话气泡: 圆角矩形 26">
            <a:extLst>
              <a:ext uri="{FF2B5EF4-FFF2-40B4-BE49-F238E27FC236}">
                <a16:creationId xmlns:a16="http://schemas.microsoft.com/office/drawing/2014/main" id="{3994EDF0-9DED-61E6-6DF5-410B63753D01}"/>
              </a:ext>
            </a:extLst>
          </p:cNvPr>
          <p:cNvSpPr/>
          <p:nvPr/>
        </p:nvSpPr>
        <p:spPr>
          <a:xfrm>
            <a:off x="7244459" y="4427629"/>
            <a:ext cx="4051300" cy="1242636"/>
          </a:xfrm>
          <a:prstGeom prst="wedgeRoundRectCallout">
            <a:avLst>
              <a:gd name="adj1" fmla="val -54465"/>
              <a:gd name="adj2" fmla="val 25334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The malicious party can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only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obtain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at most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an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additional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1-bit of information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about my input while the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correctness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of the protocol’s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output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is preserved.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3D694B9-74D7-C7E2-FBAD-38EBAF373B74}"/>
              </a:ext>
            </a:extLst>
          </p:cNvPr>
          <p:cNvSpPr txBox="1"/>
          <p:nvPr/>
        </p:nvSpPr>
        <p:spPr>
          <a:xfrm>
            <a:off x="872146" y="1688842"/>
            <a:ext cx="3370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Times New Roman"/>
                <a:ea typeface="宋体"/>
              </a:rPr>
              <a:t>Robust PVC security </a:t>
            </a:r>
            <a:endParaRPr lang="zh-CN" altLang="en-US" sz="24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6F84338-13F8-F0CE-B004-3C51EFFF95CC}"/>
              </a:ext>
            </a:extLst>
          </p:cNvPr>
          <p:cNvGrpSpPr/>
          <p:nvPr/>
        </p:nvGrpSpPr>
        <p:grpSpPr>
          <a:xfrm>
            <a:off x="7041195" y="4289421"/>
            <a:ext cx="4351007" cy="2407559"/>
            <a:chOff x="7041195" y="3869868"/>
            <a:chExt cx="4351007" cy="240755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A191315-7B48-A5F3-F544-29CF6081D719}"/>
                </a:ext>
              </a:extLst>
            </p:cNvPr>
            <p:cNvSpPr/>
            <p:nvPr/>
          </p:nvSpPr>
          <p:spPr>
            <a:xfrm>
              <a:off x="7041195" y="3869868"/>
              <a:ext cx="4351007" cy="1548391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lg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001E687-C742-9DA0-12C6-5470CF7AC64C}"/>
                </a:ext>
              </a:extLst>
            </p:cNvPr>
            <p:cNvSpPr txBox="1"/>
            <p:nvPr/>
          </p:nvSpPr>
          <p:spPr>
            <a:xfrm>
              <a:off x="7518786" y="5569541"/>
              <a:ext cx="3832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Output Correctness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At most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1-Bit-Leakage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26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 animBg="1"/>
      <p:bldP spid="39" grpId="0" animBg="1"/>
      <p:bldP spid="39" grpId="1" animBg="1"/>
      <p:bldP spid="40" grpId="0" animBg="1"/>
      <p:bldP spid="45" grpId="0"/>
      <p:bldP spid="4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5. 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鲁棒的公开可验证隐蔽安全计算</a:t>
            </a: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883BFEE1-E97E-D87E-AEA6-C3E0B52018E1}"/>
              </a:ext>
            </a:extLst>
          </p:cNvPr>
          <p:cNvSpPr txBox="1">
            <a:spLocks/>
          </p:cNvSpPr>
          <p:nvPr/>
        </p:nvSpPr>
        <p:spPr>
          <a:xfrm>
            <a:off x="838200" y="6878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Dual Execution [MF06, HKE12]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42" name="内容占位符 5" descr="女性形象 纯色填充">
            <a:extLst>
              <a:ext uri="{FF2B5EF4-FFF2-40B4-BE49-F238E27FC236}">
                <a16:creationId xmlns:a16="http://schemas.microsoft.com/office/drawing/2014/main" id="{DE65EE22-2FDE-8793-1C6A-75061C764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75228"/>
            <a:ext cx="914400" cy="914400"/>
          </a:xfrm>
          <a:prstGeom prst="rect">
            <a:avLst/>
          </a:prstGeom>
        </p:spPr>
      </p:pic>
      <p:pic>
        <p:nvPicPr>
          <p:cNvPr id="43" name="图形 42" descr="男性形象 纯色填充">
            <a:extLst>
              <a:ext uri="{FF2B5EF4-FFF2-40B4-BE49-F238E27FC236}">
                <a16:creationId xmlns:a16="http://schemas.microsoft.com/office/drawing/2014/main" id="{3D797374-E516-A30A-64EA-CE603A8F8D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6195" y="2875228"/>
            <a:ext cx="914400" cy="91440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91C8D5-8D39-D1AB-3BE8-22BABF8D589E}"/>
              </a:ext>
            </a:extLst>
          </p:cNvPr>
          <p:cNvGrpSpPr/>
          <p:nvPr/>
        </p:nvGrpSpPr>
        <p:grpSpPr>
          <a:xfrm>
            <a:off x="6016488" y="2199609"/>
            <a:ext cx="2370085" cy="369332"/>
            <a:chOff x="5896058" y="2199609"/>
            <a:chExt cx="2370085" cy="369332"/>
          </a:xfrm>
        </p:grpSpPr>
        <p:cxnSp>
          <p:nvCxnSpPr>
            <p:cNvPr id="45" name="直接连接符 7">
              <a:extLst>
                <a:ext uri="{FF2B5EF4-FFF2-40B4-BE49-F238E27FC236}">
                  <a16:creationId xmlns:a16="http://schemas.microsoft.com/office/drawing/2014/main" id="{1BC194F3-7025-4550-2D85-C216589BB3B3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5896058" y="2384275"/>
              <a:ext cx="459430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99023A3-12D5-A4B4-53DF-06314B9F75D7}"/>
                </a:ext>
              </a:extLst>
            </p:cNvPr>
            <p:cNvSpPr txBox="1"/>
            <p:nvPr/>
          </p:nvSpPr>
          <p:spPr>
            <a:xfrm>
              <a:off x="6276476" y="2199609"/>
              <a:ext cx="198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Evaluated by Bob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3219D5F1-B1E6-5C15-5D71-0E6DA7DE5E53}"/>
              </a:ext>
            </a:extLst>
          </p:cNvPr>
          <p:cNvSpPr txBox="1"/>
          <p:nvPr/>
        </p:nvSpPr>
        <p:spPr>
          <a:xfrm>
            <a:off x="654012" y="3659510"/>
            <a:ext cx="12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Alice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B8E5301-5ACB-BDAD-B14B-5B497FEE81FE}"/>
              </a:ext>
            </a:extLst>
          </p:cNvPr>
          <p:cNvSpPr txBox="1"/>
          <p:nvPr/>
        </p:nvSpPr>
        <p:spPr>
          <a:xfrm>
            <a:off x="9912222" y="3658715"/>
            <a:ext cx="194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Bob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06ED00C-A191-90F3-4A3B-BE42BD421C7B}"/>
              </a:ext>
            </a:extLst>
          </p:cNvPr>
          <p:cNvGrpSpPr/>
          <p:nvPr/>
        </p:nvGrpSpPr>
        <p:grpSpPr>
          <a:xfrm>
            <a:off x="1712483" y="1984225"/>
            <a:ext cx="4183575" cy="800100"/>
            <a:chOff x="1592053" y="1984225"/>
            <a:chExt cx="4183575" cy="80010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EE1F0EA-89A8-1CED-823C-69DCCBB18C1F}"/>
                </a:ext>
              </a:extLst>
            </p:cNvPr>
            <p:cNvSpPr/>
            <p:nvPr/>
          </p:nvSpPr>
          <p:spPr>
            <a:xfrm>
              <a:off x="3956087" y="1984225"/>
              <a:ext cx="1819541" cy="800100"/>
            </a:xfrm>
            <a:prstGeom prst="rect">
              <a:avLst/>
            </a:prstGeom>
            <a:solidFill>
              <a:srgbClr val="75BD42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Garbled Circuit 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cxnSp>
          <p:nvCxnSpPr>
            <p:cNvPr id="51" name="直接连接符 11">
              <a:extLst>
                <a:ext uri="{FF2B5EF4-FFF2-40B4-BE49-F238E27FC236}">
                  <a16:creationId xmlns:a16="http://schemas.microsoft.com/office/drawing/2014/main" id="{34CA248F-2034-58A5-9BE9-A7CE6AE69365}"/>
                </a:ext>
              </a:extLst>
            </p:cNvPr>
            <p:cNvCxnSpPr>
              <a:cxnSpLocks/>
            </p:cNvCxnSpPr>
            <p:nvPr/>
          </p:nvCxnSpPr>
          <p:spPr>
            <a:xfrm>
              <a:off x="3496657" y="2384275"/>
              <a:ext cx="459430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BC4CFDC-8252-1B6B-18D9-E0DE4E4F4B76}"/>
                </a:ext>
              </a:extLst>
            </p:cNvPr>
            <p:cNvSpPr txBox="1"/>
            <p:nvPr/>
          </p:nvSpPr>
          <p:spPr>
            <a:xfrm>
              <a:off x="1592053" y="2199609"/>
              <a:ext cx="198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Generated by Alice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E2077F5-43A2-DA1A-D819-7382465412E3}"/>
              </a:ext>
            </a:extLst>
          </p:cNvPr>
          <p:cNvGrpSpPr/>
          <p:nvPr/>
        </p:nvGrpSpPr>
        <p:grpSpPr>
          <a:xfrm>
            <a:off x="7444097" y="2384275"/>
            <a:ext cx="3095175" cy="900248"/>
            <a:chOff x="7323667" y="2384275"/>
            <a:chExt cx="3095175" cy="900248"/>
          </a:xfrm>
        </p:grpSpPr>
        <p:cxnSp>
          <p:nvCxnSpPr>
            <p:cNvPr id="54" name="连接符: 曲线 14">
              <a:extLst>
                <a:ext uri="{FF2B5EF4-FFF2-40B4-BE49-F238E27FC236}">
                  <a16:creationId xmlns:a16="http://schemas.microsoft.com/office/drawing/2014/main" id="{852FA853-13E6-D921-4418-D31FFC69A9C7}"/>
                </a:ext>
              </a:extLst>
            </p:cNvPr>
            <p:cNvCxnSpPr>
              <a:cxnSpLocks/>
              <a:stCxn id="46" idx="3"/>
              <a:endCxn id="55" idx="0"/>
            </p:cNvCxnSpPr>
            <p:nvPr/>
          </p:nvCxnSpPr>
          <p:spPr>
            <a:xfrm>
              <a:off x="8266143" y="2384275"/>
              <a:ext cx="605112" cy="530916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8E1B83A-7D48-C908-DD35-7BC2806FC6CF}"/>
                    </a:ext>
                  </a:extLst>
                </p:cNvPr>
                <p:cNvSpPr txBox="1"/>
                <p:nvPr/>
              </p:nvSpPr>
              <p:spPr>
                <a:xfrm>
                  <a:off x="7323667" y="2915191"/>
                  <a:ext cx="30951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Garbled</m:t>
                      </m:r>
                      <m:r>
                        <a:rPr kumimoji="0" lang="en-US" altLang="zh-CN" sz="1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_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Outputs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Result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EC609AB-A2F8-47B3-BC52-8D5D25B84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667" y="2915191"/>
                  <a:ext cx="3095175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10F9115-0E47-8F50-8D60-F0C9BC8AB721}"/>
              </a:ext>
            </a:extLst>
          </p:cNvPr>
          <p:cNvGrpSpPr/>
          <p:nvPr/>
        </p:nvGrpSpPr>
        <p:grpSpPr>
          <a:xfrm>
            <a:off x="6267366" y="4827436"/>
            <a:ext cx="4230920" cy="800100"/>
            <a:chOff x="6146936" y="4827436"/>
            <a:chExt cx="4230920" cy="800100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C090339-FE31-B298-4C3D-4B43AEA6339A}"/>
                </a:ext>
              </a:extLst>
            </p:cNvPr>
            <p:cNvSpPr/>
            <p:nvPr/>
          </p:nvSpPr>
          <p:spPr>
            <a:xfrm>
              <a:off x="6146936" y="4827436"/>
              <a:ext cx="1819541" cy="800100"/>
            </a:xfrm>
            <a:prstGeom prst="rect">
              <a:avLst/>
            </a:prstGeom>
            <a:solidFill>
              <a:srgbClr val="75BD42">
                <a:lumMod val="20000"/>
                <a:lumOff val="80000"/>
              </a:srgbClr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Garbled Circuit 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cxnSp>
          <p:nvCxnSpPr>
            <p:cNvPr id="58" name="直接连接符 17">
              <a:extLst>
                <a:ext uri="{FF2B5EF4-FFF2-40B4-BE49-F238E27FC236}">
                  <a16:creationId xmlns:a16="http://schemas.microsoft.com/office/drawing/2014/main" id="{BE5CB2E2-9140-0714-80FC-A94DA31DC51A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7966477" y="5227486"/>
              <a:ext cx="459430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0002FCA-2AC4-D286-084F-717C029EE747}"/>
                </a:ext>
              </a:extLst>
            </p:cNvPr>
            <p:cNvSpPr txBox="1"/>
            <p:nvPr/>
          </p:nvSpPr>
          <p:spPr>
            <a:xfrm>
              <a:off x="8388189" y="5042820"/>
              <a:ext cx="198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Generated by Bob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0D6BB6A-2038-25A9-AC63-D8626A6803D5}"/>
              </a:ext>
            </a:extLst>
          </p:cNvPr>
          <p:cNvGrpSpPr/>
          <p:nvPr/>
        </p:nvGrpSpPr>
        <p:grpSpPr>
          <a:xfrm>
            <a:off x="3903332" y="5042820"/>
            <a:ext cx="2364034" cy="369332"/>
            <a:chOff x="3782902" y="5042820"/>
            <a:chExt cx="2364034" cy="369332"/>
          </a:xfrm>
        </p:grpSpPr>
        <p:cxnSp>
          <p:nvCxnSpPr>
            <p:cNvPr id="61" name="直接连接符 19">
              <a:extLst>
                <a:ext uri="{FF2B5EF4-FFF2-40B4-BE49-F238E27FC236}">
                  <a16:creationId xmlns:a16="http://schemas.microsoft.com/office/drawing/2014/main" id="{B771682B-8F98-539E-5100-0E20AE29B675}"/>
                </a:ext>
              </a:extLst>
            </p:cNvPr>
            <p:cNvCxnSpPr>
              <a:cxnSpLocks/>
            </p:cNvCxnSpPr>
            <p:nvPr/>
          </p:nvCxnSpPr>
          <p:spPr>
            <a:xfrm>
              <a:off x="5687506" y="5227486"/>
              <a:ext cx="459430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7CB0539-5C2C-3113-C35F-BAF0D8E53E14}"/>
                </a:ext>
              </a:extLst>
            </p:cNvPr>
            <p:cNvSpPr txBox="1"/>
            <p:nvPr/>
          </p:nvSpPr>
          <p:spPr>
            <a:xfrm>
              <a:off x="3782902" y="5042820"/>
              <a:ext cx="198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Evaluated by Alice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F54EE4D-42BC-272E-F22C-5409E161F8F9}"/>
              </a:ext>
            </a:extLst>
          </p:cNvPr>
          <p:cNvGrpSpPr/>
          <p:nvPr/>
        </p:nvGrpSpPr>
        <p:grpSpPr>
          <a:xfrm>
            <a:off x="1712482" y="4383815"/>
            <a:ext cx="3178915" cy="843672"/>
            <a:chOff x="1592052" y="4383815"/>
            <a:chExt cx="3178915" cy="843672"/>
          </a:xfrm>
        </p:grpSpPr>
        <p:cxnSp>
          <p:nvCxnSpPr>
            <p:cNvPr id="64" name="连接符: 曲线 41">
              <a:extLst>
                <a:ext uri="{FF2B5EF4-FFF2-40B4-BE49-F238E27FC236}">
                  <a16:creationId xmlns:a16="http://schemas.microsoft.com/office/drawing/2014/main" id="{AE63E342-197A-09E6-02C3-5056CB3FFD28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rot="10800000">
              <a:off x="3490164" y="4721636"/>
              <a:ext cx="292738" cy="505851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B2C64DFC-8709-0E1F-5455-F581BA6DF694}"/>
                    </a:ext>
                  </a:extLst>
                </p:cNvPr>
                <p:cNvSpPr txBox="1"/>
                <p:nvPr/>
              </p:nvSpPr>
              <p:spPr>
                <a:xfrm>
                  <a:off x="1592052" y="4383815"/>
                  <a:ext cx="31789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Garbled</m:t>
                      </m:r>
                      <m: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_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Outputs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Result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C5F8598F-1DAA-4C3B-B930-720647701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2052" y="4383815"/>
                  <a:ext cx="3178915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9048C06-9661-28FD-2813-53A4168F3E7C}"/>
              </a:ext>
            </a:extLst>
          </p:cNvPr>
          <p:cNvGrpSpPr/>
          <p:nvPr/>
        </p:nvGrpSpPr>
        <p:grpSpPr>
          <a:xfrm>
            <a:off x="1738420" y="3536826"/>
            <a:ext cx="2895925" cy="895135"/>
            <a:chOff x="1740172" y="3439618"/>
            <a:chExt cx="2895925" cy="895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1C730123-0BE7-A693-2E52-F73613A564DE}"/>
                    </a:ext>
                  </a:extLst>
                </p:cNvPr>
                <p:cNvSpPr txBox="1"/>
                <p:nvPr/>
              </p:nvSpPr>
              <p:spPr>
                <a:xfrm>
                  <a:off x="1740172" y="3439618"/>
                  <a:ext cx="2895925" cy="646331"/>
                </a:xfrm>
                <a:prstGeom prst="rect">
                  <a:avLst/>
                </a:prstGeom>
                <a:noFill/>
                <a:ln>
                  <a:solidFill>
                    <a:srgbClr val="000000"/>
                  </a:solidFill>
                  <a:prstDash val="lgDash"/>
                </a:ln>
              </p:spPr>
              <p:txBody>
                <a:bodyPr wrap="square" rtlCol="0">
                  <a:spAutoFit/>
                </a:bodyPr>
                <a:lstStyle/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GC1</a:t>
                  </a: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’s Labels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Result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Garbled</m:t>
                      </m:r>
                      <m: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_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Outputs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72E0D4B2-EC93-4D72-A300-C52F25081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0172" y="3439618"/>
                  <a:ext cx="2895925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1048" t="-3704" b="-10185"/>
                  </a:stretch>
                </a:blipFill>
                <a:ln>
                  <a:solidFill>
                    <a:schemeClr val="dk1"/>
                  </a:solidFill>
                  <a:prstDash val="lg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接箭头连接符 61">
              <a:extLst>
                <a:ext uri="{FF2B5EF4-FFF2-40B4-BE49-F238E27FC236}">
                  <a16:creationId xmlns:a16="http://schemas.microsoft.com/office/drawing/2014/main" id="{8F4FC839-F77F-3BC8-732D-6E75A8F1B348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 flipV="1">
              <a:off x="3188135" y="4085949"/>
              <a:ext cx="0" cy="248804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D0CED54-448D-3E1C-41B1-D1191BD376D5}"/>
              </a:ext>
            </a:extLst>
          </p:cNvPr>
          <p:cNvGrpSpPr/>
          <p:nvPr/>
        </p:nvGrpSpPr>
        <p:grpSpPr>
          <a:xfrm>
            <a:off x="7530270" y="3306501"/>
            <a:ext cx="2895925" cy="870494"/>
            <a:chOff x="7487184" y="3731310"/>
            <a:chExt cx="2895925" cy="870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0888D1AA-442D-BA96-47A0-AE5794045F60}"/>
                    </a:ext>
                  </a:extLst>
                </p:cNvPr>
                <p:cNvSpPr txBox="1"/>
                <p:nvPr/>
              </p:nvSpPr>
              <p:spPr>
                <a:xfrm>
                  <a:off x="7487184" y="3955473"/>
                  <a:ext cx="2895925" cy="646331"/>
                </a:xfrm>
                <a:prstGeom prst="rect">
                  <a:avLst/>
                </a:prstGeom>
                <a:noFill/>
                <a:ln>
                  <a:solidFill>
                    <a:srgbClr val="000000"/>
                  </a:solidFill>
                  <a:prstDash val="lgDash"/>
                </a:ln>
              </p:spPr>
              <p:txBody>
                <a:bodyPr wrap="square" rtlCol="0">
                  <a:spAutoFit/>
                </a:bodyPr>
                <a:lstStyle/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Garbled</m:t>
                      </m:r>
                      <m:r>
                        <a:rPr kumimoji="0" lang="en-US" altLang="zh-CN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_</m:t>
                      </m:r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Outputs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  <a:p>
                  <a:pPr marL="285750" marR="0" lvl="0" indent="-28575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GC2</a:t>
                  </a: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/>
                      <a:ea typeface="宋体"/>
                    </a:rPr>
                    <a:t>’s Labels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Result</m:t>
                          </m:r>
                        </m:e>
                        <m:sub>
                          <m:r>
                            <a:rPr kumimoji="0" lang="en-US" altLang="zh-CN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宋体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C6506F69-37E0-4962-9E8D-2588E5C69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184" y="3955473"/>
                  <a:ext cx="2895925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048" b="-12963"/>
                  </a:stretch>
                </a:blipFill>
                <a:ln>
                  <a:solidFill>
                    <a:schemeClr val="dk1"/>
                  </a:solidFill>
                  <a:prstDash val="lg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箭头连接符 68">
              <a:extLst>
                <a:ext uri="{FF2B5EF4-FFF2-40B4-BE49-F238E27FC236}">
                  <a16:creationId xmlns:a16="http://schemas.microsoft.com/office/drawing/2014/main" id="{76B7FCA2-DE0D-FD3B-6205-23FF3ED61939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935147" y="3731310"/>
              <a:ext cx="0" cy="224163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72" name="直接连接符 78">
            <a:extLst>
              <a:ext uri="{FF2B5EF4-FFF2-40B4-BE49-F238E27FC236}">
                <a16:creationId xmlns:a16="http://schemas.microsoft.com/office/drawing/2014/main" id="{62732469-31C4-2106-FD55-1539DF624D4B}"/>
              </a:ext>
            </a:extLst>
          </p:cNvPr>
          <p:cNvCxnSpPr>
            <a:cxnSpLocks/>
            <a:stCxn id="67" idx="3"/>
            <a:endCxn id="73" idx="1"/>
          </p:cNvCxnSpPr>
          <p:nvPr/>
        </p:nvCxnSpPr>
        <p:spPr>
          <a:xfrm flipV="1">
            <a:off x="4634345" y="3856712"/>
            <a:ext cx="582079" cy="328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D2E15E4C-4980-7119-3909-158D3D645C11}"/>
              </a:ext>
            </a:extLst>
          </p:cNvPr>
          <p:cNvSpPr/>
          <p:nvPr/>
        </p:nvSpPr>
        <p:spPr>
          <a:xfrm>
            <a:off x="5216424" y="3533546"/>
            <a:ext cx="1642453" cy="646331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Equality Test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cxnSp>
        <p:nvCxnSpPr>
          <p:cNvPr id="74" name="直接连接符 83">
            <a:extLst>
              <a:ext uri="{FF2B5EF4-FFF2-40B4-BE49-F238E27FC236}">
                <a16:creationId xmlns:a16="http://schemas.microsoft.com/office/drawing/2014/main" id="{6C027E3E-1568-3878-86D2-F5F4045D9BFB}"/>
              </a:ext>
            </a:extLst>
          </p:cNvPr>
          <p:cNvCxnSpPr>
            <a:stCxn id="73" idx="3"/>
            <a:endCxn id="70" idx="1"/>
          </p:cNvCxnSpPr>
          <p:nvPr/>
        </p:nvCxnSpPr>
        <p:spPr>
          <a:xfrm flipV="1">
            <a:off x="6858877" y="3853830"/>
            <a:ext cx="671393" cy="288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5" name="直接箭头连接符 87">
            <a:extLst>
              <a:ext uri="{FF2B5EF4-FFF2-40B4-BE49-F238E27FC236}">
                <a16:creationId xmlns:a16="http://schemas.microsoft.com/office/drawing/2014/main" id="{3C955C5F-690A-8696-FDBB-3123C296513B}"/>
              </a:ext>
            </a:extLst>
          </p:cNvPr>
          <p:cNvCxnSpPr>
            <a:stCxn id="73" idx="2"/>
          </p:cNvCxnSpPr>
          <p:nvPr/>
        </p:nvCxnSpPr>
        <p:spPr>
          <a:xfrm flipH="1">
            <a:off x="6037650" y="4179877"/>
            <a:ext cx="1" cy="332856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E06290AD-D7F6-67CF-A875-E3364819FCDB}"/>
              </a:ext>
            </a:extLst>
          </p:cNvPr>
          <p:cNvSpPr txBox="1"/>
          <p:nvPr/>
        </p:nvSpPr>
        <p:spPr>
          <a:xfrm>
            <a:off x="5354881" y="4456876"/>
            <a:ext cx="13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/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False</a:t>
            </a:r>
            <a:endParaRPr lang="zh-CN" altLang="en-US" dirty="0">
              <a:solidFill>
                <a:srgbClr val="C00000"/>
              </a:solidFill>
              <a:latin typeface="Times New Roman"/>
              <a:ea typeface="宋体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6D7267F-7ACF-9B23-CB21-6E1F3E9315F8}"/>
              </a:ext>
            </a:extLst>
          </p:cNvPr>
          <p:cNvSpPr txBox="1"/>
          <p:nvPr/>
        </p:nvSpPr>
        <p:spPr>
          <a:xfrm>
            <a:off x="135466" y="6210561"/>
            <a:ext cx="11921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If the equality test outputs </a:t>
            </a:r>
            <a:r>
              <a:rPr lang="en-US" altLang="zh-CN" sz="2000" dirty="0">
                <a:solidFill>
                  <a:srgbClr val="C00000"/>
                </a:solidFill>
                <a:latin typeface="Times New Roman"/>
                <a:ea typeface="宋体"/>
              </a:rPr>
              <a:t>true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, parties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accept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 the output. Otherwise, </a:t>
            </a:r>
            <a:r>
              <a:rPr lang="en-US" altLang="zh-CN" sz="2000" dirty="0">
                <a:solidFill>
                  <a:srgbClr val="0070C0"/>
                </a:solidFill>
                <a:latin typeface="Times New Roman"/>
                <a:ea typeface="宋体"/>
              </a:rPr>
              <a:t>reject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. </a:t>
            </a:r>
            <a:endParaRPr lang="zh-CN" altLang="en-US" sz="2000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68971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73" grpId="0" animBg="1"/>
      <p:bldP spid="76" grpId="0"/>
      <p:bldP spid="76" grpId="1"/>
      <p:bldP spid="7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36C74A8-B5EF-5F2F-734C-74128C5BDCAA}"/>
              </a:ext>
            </a:extLst>
          </p:cNvPr>
          <p:cNvSpPr txBox="1"/>
          <p:nvPr/>
        </p:nvSpPr>
        <p:spPr>
          <a:xfrm>
            <a:off x="467709" y="335843"/>
            <a:ext cx="6385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5. 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鲁棒的公开可验证隐蔽安全计算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BBD67F7-07AC-2E98-A9DC-0CCBB6F1D515}"/>
              </a:ext>
            </a:extLst>
          </p:cNvPr>
          <p:cNvSpPr/>
          <p:nvPr/>
        </p:nvSpPr>
        <p:spPr>
          <a:xfrm>
            <a:off x="838203" y="2724365"/>
            <a:ext cx="1819541" cy="394758"/>
          </a:xfrm>
          <a:prstGeom prst="rect">
            <a:avLst/>
          </a:prstGeom>
          <a:solidFill>
            <a:srgbClr val="75BD42">
              <a:lumMod val="20000"/>
              <a:lumOff val="8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1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FAA5050-A2BF-5D93-DFCC-A45E2D9D64C5}"/>
              </a:ext>
            </a:extLst>
          </p:cNvPr>
          <p:cNvSpPr/>
          <p:nvPr/>
        </p:nvSpPr>
        <p:spPr>
          <a:xfrm>
            <a:off x="838200" y="3192413"/>
            <a:ext cx="1819542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2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BAD67F6-3B0B-F5D4-2421-CA3513B73DF8}"/>
              </a:ext>
            </a:extLst>
          </p:cNvPr>
          <p:cNvSpPr/>
          <p:nvPr/>
        </p:nvSpPr>
        <p:spPr>
          <a:xfrm>
            <a:off x="838200" y="3663371"/>
            <a:ext cx="1819542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3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3767BB8-DB5C-BD46-AB97-E3AC5B75A044}"/>
              </a:ext>
            </a:extLst>
          </p:cNvPr>
          <p:cNvSpPr/>
          <p:nvPr/>
        </p:nvSpPr>
        <p:spPr>
          <a:xfrm>
            <a:off x="847548" y="4117663"/>
            <a:ext cx="1819541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4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75939F7-055E-A7E5-A745-CA6576387CFC}"/>
              </a:ext>
            </a:extLst>
          </p:cNvPr>
          <p:cNvSpPr/>
          <p:nvPr/>
        </p:nvSpPr>
        <p:spPr>
          <a:xfrm>
            <a:off x="847547" y="4575395"/>
            <a:ext cx="1819542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5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F3B19BE-8826-80D4-077B-E8758E3CBDF3}"/>
              </a:ext>
            </a:extLst>
          </p:cNvPr>
          <p:cNvSpPr txBox="1"/>
          <p:nvPr/>
        </p:nvSpPr>
        <p:spPr>
          <a:xfrm>
            <a:off x="3117174" y="3909194"/>
            <a:ext cx="194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Checked by Bob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62" name="右大括号 61">
            <a:extLst>
              <a:ext uri="{FF2B5EF4-FFF2-40B4-BE49-F238E27FC236}">
                <a16:creationId xmlns:a16="http://schemas.microsoft.com/office/drawing/2014/main" id="{BBDBB9D5-601D-5356-2E02-0C473F0E122E}"/>
              </a:ext>
            </a:extLst>
          </p:cNvPr>
          <p:cNvSpPr/>
          <p:nvPr/>
        </p:nvSpPr>
        <p:spPr>
          <a:xfrm>
            <a:off x="2667089" y="3385820"/>
            <a:ext cx="383920" cy="1416081"/>
          </a:xfrm>
          <a:prstGeom prst="rightBrac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cxnSp>
        <p:nvCxnSpPr>
          <p:cNvPr id="63" name="直接连接符 18">
            <a:extLst>
              <a:ext uri="{FF2B5EF4-FFF2-40B4-BE49-F238E27FC236}">
                <a16:creationId xmlns:a16="http://schemas.microsoft.com/office/drawing/2014/main" id="{88F1EBE5-DBAF-3FF8-7160-CA125F134949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2657744" y="2918563"/>
            <a:ext cx="459430" cy="318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5542070A-1DC5-37A2-7E3A-5CEEA42FA8D0}"/>
              </a:ext>
            </a:extLst>
          </p:cNvPr>
          <p:cNvSpPr txBox="1"/>
          <p:nvPr/>
        </p:nvSpPr>
        <p:spPr>
          <a:xfrm>
            <a:off x="3117174" y="2733897"/>
            <a:ext cx="186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Evaluated by Bob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8289252-F1A5-A5D8-E169-FDCF7C4D900F}"/>
              </a:ext>
            </a:extLst>
          </p:cNvPr>
          <p:cNvGrpSpPr/>
          <p:nvPr/>
        </p:nvGrpSpPr>
        <p:grpSpPr>
          <a:xfrm>
            <a:off x="1119756" y="1516688"/>
            <a:ext cx="1282775" cy="1082040"/>
            <a:chOff x="2237278" y="1712268"/>
            <a:chExt cx="1282775" cy="1082040"/>
          </a:xfrm>
        </p:grpSpPr>
        <p:sp>
          <p:nvSpPr>
            <p:cNvPr id="66" name="任意多边形: 形状 14">
              <a:extLst>
                <a:ext uri="{FF2B5EF4-FFF2-40B4-BE49-F238E27FC236}">
                  <a16:creationId xmlns:a16="http://schemas.microsoft.com/office/drawing/2014/main" id="{BAEA455F-B69E-260E-C874-397805725672}"/>
                </a:ext>
              </a:extLst>
            </p:cNvPr>
            <p:cNvSpPr/>
            <p:nvPr/>
          </p:nvSpPr>
          <p:spPr>
            <a:xfrm>
              <a:off x="2573866" y="2116944"/>
              <a:ext cx="609600" cy="304800"/>
            </a:xfrm>
            <a:custGeom>
              <a:avLst/>
              <a:gdLst>
                <a:gd name="connsiteX0" fmla="*/ 609600 w 609600"/>
                <a:gd name="connsiteY0" fmla="*/ 152400 h 304800"/>
                <a:gd name="connsiteX1" fmla="*/ 579120 w 609600"/>
                <a:gd name="connsiteY1" fmla="*/ 91440 h 304800"/>
                <a:gd name="connsiteX2" fmla="*/ 430530 w 609600"/>
                <a:gd name="connsiteY2" fmla="*/ 19050 h 304800"/>
                <a:gd name="connsiteX3" fmla="*/ 304800 w 609600"/>
                <a:gd name="connsiteY3" fmla="*/ 0 h 304800"/>
                <a:gd name="connsiteX4" fmla="*/ 179070 w 609600"/>
                <a:gd name="connsiteY4" fmla="*/ 19050 h 304800"/>
                <a:gd name="connsiteX5" fmla="*/ 30480 w 609600"/>
                <a:gd name="connsiteY5" fmla="*/ 91440 h 304800"/>
                <a:gd name="connsiteX6" fmla="*/ 0 w 609600"/>
                <a:gd name="connsiteY6" fmla="*/ 152400 h 304800"/>
                <a:gd name="connsiteX7" fmla="*/ 0 w 609600"/>
                <a:gd name="connsiteY7" fmla="*/ 304800 h 304800"/>
                <a:gd name="connsiteX8" fmla="*/ 609600 w 609600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304800">
                  <a:moveTo>
                    <a:pt x="609600" y="152400"/>
                  </a:moveTo>
                  <a:cubicBezTo>
                    <a:pt x="609103" y="128536"/>
                    <a:pt x="597913" y="106157"/>
                    <a:pt x="579120" y="91440"/>
                  </a:cubicBezTo>
                  <a:cubicBezTo>
                    <a:pt x="537210" y="57150"/>
                    <a:pt x="483870" y="34290"/>
                    <a:pt x="430530" y="19050"/>
                  </a:cubicBezTo>
                  <a:cubicBezTo>
                    <a:pt x="389779" y="6575"/>
                    <a:pt x="347417" y="157"/>
                    <a:pt x="304800" y="0"/>
                  </a:cubicBezTo>
                  <a:cubicBezTo>
                    <a:pt x="262230" y="734"/>
                    <a:pt x="219947" y="7141"/>
                    <a:pt x="179070" y="19050"/>
                  </a:cubicBezTo>
                  <a:cubicBezTo>
                    <a:pt x="125800" y="34595"/>
                    <a:pt x="75555" y="59073"/>
                    <a:pt x="30480" y="91440"/>
                  </a:cubicBezTo>
                  <a:cubicBezTo>
                    <a:pt x="11687" y="106157"/>
                    <a:pt x="497" y="128536"/>
                    <a:pt x="0" y="152400"/>
                  </a:cubicBez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67" name="任意多边形: 形状 17">
              <a:extLst>
                <a:ext uri="{FF2B5EF4-FFF2-40B4-BE49-F238E27FC236}">
                  <a16:creationId xmlns:a16="http://schemas.microsoft.com/office/drawing/2014/main" id="{7E2CA580-18EE-502C-F533-587F5FEF23F5}"/>
                </a:ext>
              </a:extLst>
            </p:cNvPr>
            <p:cNvSpPr/>
            <p:nvPr/>
          </p:nvSpPr>
          <p:spPr>
            <a:xfrm>
              <a:off x="2683498" y="1712268"/>
              <a:ext cx="394239" cy="410359"/>
            </a:xfrm>
            <a:custGeom>
              <a:avLst/>
              <a:gdLst>
                <a:gd name="connsiteX0" fmla="*/ 358140 w 394239"/>
                <a:gd name="connsiteY0" fmla="*/ 324666 h 410359"/>
                <a:gd name="connsiteX1" fmla="*/ 383191 w 394239"/>
                <a:gd name="connsiteY1" fmla="*/ 144262 h 410359"/>
                <a:gd name="connsiteX2" fmla="*/ 343567 w 394239"/>
                <a:gd name="connsiteY2" fmla="*/ 59680 h 410359"/>
                <a:gd name="connsiteX3" fmla="*/ 294132 w 394239"/>
                <a:gd name="connsiteY3" fmla="*/ 59013 h 410359"/>
                <a:gd name="connsiteX4" fmla="*/ 216694 w 394239"/>
                <a:gd name="connsiteY4" fmla="*/ 6721 h 410359"/>
                <a:gd name="connsiteX5" fmla="*/ 71342 w 394239"/>
                <a:gd name="connsiteY5" fmla="*/ 25295 h 410359"/>
                <a:gd name="connsiteX6" fmla="*/ 15811 w 394239"/>
                <a:gd name="connsiteY6" fmla="*/ 165408 h 410359"/>
                <a:gd name="connsiteX7" fmla="*/ 21145 w 394239"/>
                <a:gd name="connsiteY7" fmla="*/ 355908 h 410359"/>
                <a:gd name="connsiteX8" fmla="*/ 0 w 394239"/>
                <a:gd name="connsiteY8" fmla="*/ 408771 h 410359"/>
                <a:gd name="connsiteX9" fmla="*/ 89059 w 394239"/>
                <a:gd name="connsiteY9" fmla="*/ 399246 h 410359"/>
                <a:gd name="connsiteX10" fmla="*/ 134588 w 394239"/>
                <a:gd name="connsiteY10" fmla="*/ 363432 h 410359"/>
                <a:gd name="connsiteX11" fmla="*/ 38005 w 394239"/>
                <a:gd name="connsiteY11" fmla="*/ 243989 h 410359"/>
                <a:gd name="connsiteX12" fmla="*/ 41719 w 394239"/>
                <a:gd name="connsiteY12" fmla="*/ 192744 h 410359"/>
                <a:gd name="connsiteX13" fmla="*/ 93155 w 394239"/>
                <a:gd name="connsiteY13" fmla="*/ 175695 h 410359"/>
                <a:gd name="connsiteX14" fmla="*/ 188976 w 394239"/>
                <a:gd name="connsiteY14" fmla="*/ 148739 h 410359"/>
                <a:gd name="connsiteX15" fmla="*/ 283464 w 394239"/>
                <a:gd name="connsiteY15" fmla="*/ 83969 h 410359"/>
                <a:gd name="connsiteX16" fmla="*/ 296934 w 394239"/>
                <a:gd name="connsiteY16" fmla="*/ 84072 h 410359"/>
                <a:gd name="connsiteX17" fmla="*/ 299561 w 394239"/>
                <a:gd name="connsiteY17" fmla="*/ 89303 h 410359"/>
                <a:gd name="connsiteX18" fmla="*/ 315563 w 394239"/>
                <a:gd name="connsiteY18" fmla="*/ 133499 h 410359"/>
                <a:gd name="connsiteX19" fmla="*/ 329660 w 394239"/>
                <a:gd name="connsiteY19" fmla="*/ 145881 h 410359"/>
                <a:gd name="connsiteX20" fmla="*/ 345662 w 394239"/>
                <a:gd name="connsiteY20" fmla="*/ 160836 h 410359"/>
                <a:gd name="connsiteX21" fmla="*/ 357092 w 394239"/>
                <a:gd name="connsiteY21" fmla="*/ 204079 h 410359"/>
                <a:gd name="connsiteX22" fmla="*/ 251555 w 394239"/>
                <a:gd name="connsiteY22" fmla="*/ 364290 h 410359"/>
                <a:gd name="connsiteX23" fmla="*/ 296609 w 394239"/>
                <a:gd name="connsiteY23" fmla="*/ 400485 h 410359"/>
                <a:gd name="connsiteX24" fmla="*/ 394240 w 394239"/>
                <a:gd name="connsiteY24" fmla="*/ 392579 h 410359"/>
                <a:gd name="connsiteX25" fmla="*/ 358140 w 394239"/>
                <a:gd name="connsiteY25" fmla="*/ 324666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4239" h="410359">
                  <a:moveTo>
                    <a:pt x="358140" y="324666"/>
                  </a:moveTo>
                  <a:cubicBezTo>
                    <a:pt x="349377" y="290376"/>
                    <a:pt x="382905" y="204651"/>
                    <a:pt x="383191" y="144262"/>
                  </a:cubicBezTo>
                  <a:cubicBezTo>
                    <a:pt x="383191" y="95970"/>
                    <a:pt x="369475" y="74349"/>
                    <a:pt x="343567" y="59680"/>
                  </a:cubicBezTo>
                  <a:cubicBezTo>
                    <a:pt x="328612" y="51203"/>
                    <a:pt x="294132" y="59013"/>
                    <a:pt x="294132" y="59013"/>
                  </a:cubicBezTo>
                  <a:cubicBezTo>
                    <a:pt x="294132" y="59013"/>
                    <a:pt x="276320" y="25295"/>
                    <a:pt x="216694" y="6721"/>
                  </a:cubicBezTo>
                  <a:cubicBezTo>
                    <a:pt x="167698" y="-6618"/>
                    <a:pt x="115410" y="63"/>
                    <a:pt x="71342" y="25295"/>
                  </a:cubicBezTo>
                  <a:cubicBezTo>
                    <a:pt x="34480" y="49107"/>
                    <a:pt x="16669" y="75301"/>
                    <a:pt x="15811" y="165408"/>
                  </a:cubicBezTo>
                  <a:cubicBezTo>
                    <a:pt x="15049" y="247989"/>
                    <a:pt x="26384" y="321332"/>
                    <a:pt x="21145" y="355908"/>
                  </a:cubicBezTo>
                  <a:cubicBezTo>
                    <a:pt x="18730" y="375046"/>
                    <a:pt x="11450" y="393247"/>
                    <a:pt x="0" y="408771"/>
                  </a:cubicBezTo>
                  <a:cubicBezTo>
                    <a:pt x="0" y="408771"/>
                    <a:pt x="57150" y="416106"/>
                    <a:pt x="89059" y="399246"/>
                  </a:cubicBezTo>
                  <a:cubicBezTo>
                    <a:pt x="105116" y="388473"/>
                    <a:pt x="120336" y="376501"/>
                    <a:pt x="134588" y="363432"/>
                  </a:cubicBezTo>
                  <a:cubicBezTo>
                    <a:pt x="85704" y="340633"/>
                    <a:pt x="50068" y="296562"/>
                    <a:pt x="38005" y="243989"/>
                  </a:cubicBezTo>
                  <a:cubicBezTo>
                    <a:pt x="36767" y="239417"/>
                    <a:pt x="28480" y="209508"/>
                    <a:pt x="41719" y="192744"/>
                  </a:cubicBezTo>
                  <a:cubicBezTo>
                    <a:pt x="48959" y="183219"/>
                    <a:pt x="65532" y="180552"/>
                    <a:pt x="93155" y="175695"/>
                  </a:cubicBezTo>
                  <a:cubicBezTo>
                    <a:pt x="126220" y="171339"/>
                    <a:pt x="158489" y="162262"/>
                    <a:pt x="188976" y="148739"/>
                  </a:cubicBezTo>
                  <a:cubicBezTo>
                    <a:pt x="223247" y="131505"/>
                    <a:pt x="255030" y="109718"/>
                    <a:pt x="283464" y="83969"/>
                  </a:cubicBezTo>
                  <a:cubicBezTo>
                    <a:pt x="287212" y="80278"/>
                    <a:pt x="293242" y="80324"/>
                    <a:pt x="296934" y="84072"/>
                  </a:cubicBezTo>
                  <a:cubicBezTo>
                    <a:pt x="298337" y="85497"/>
                    <a:pt x="299256" y="87326"/>
                    <a:pt x="299561" y="89303"/>
                  </a:cubicBezTo>
                  <a:cubicBezTo>
                    <a:pt x="301829" y="104972"/>
                    <a:pt x="307275" y="120011"/>
                    <a:pt x="315563" y="133499"/>
                  </a:cubicBezTo>
                  <a:cubicBezTo>
                    <a:pt x="319446" y="138473"/>
                    <a:pt x="324227" y="142673"/>
                    <a:pt x="329660" y="145881"/>
                  </a:cubicBezTo>
                  <a:cubicBezTo>
                    <a:pt x="335993" y="149676"/>
                    <a:pt x="341448" y="154773"/>
                    <a:pt x="345662" y="160836"/>
                  </a:cubicBezTo>
                  <a:cubicBezTo>
                    <a:pt x="352540" y="174259"/>
                    <a:pt x="356439" y="189010"/>
                    <a:pt x="357092" y="204079"/>
                  </a:cubicBezTo>
                  <a:cubicBezTo>
                    <a:pt x="356469" y="273587"/>
                    <a:pt x="315172" y="336279"/>
                    <a:pt x="251555" y="364290"/>
                  </a:cubicBezTo>
                  <a:cubicBezTo>
                    <a:pt x="263557" y="374862"/>
                    <a:pt x="279273" y="387912"/>
                    <a:pt x="296609" y="400485"/>
                  </a:cubicBezTo>
                  <a:cubicBezTo>
                    <a:pt x="325184" y="421154"/>
                    <a:pt x="394240" y="392579"/>
                    <a:pt x="394240" y="392579"/>
                  </a:cubicBezTo>
                  <a:cubicBezTo>
                    <a:pt x="394240" y="392579"/>
                    <a:pt x="371951" y="379244"/>
                    <a:pt x="358140" y="3246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68" name="任意多边形: 形状 21">
              <a:extLst>
                <a:ext uri="{FF2B5EF4-FFF2-40B4-BE49-F238E27FC236}">
                  <a16:creationId xmlns:a16="http://schemas.microsoft.com/office/drawing/2014/main" id="{88D23727-5EFC-3F6F-A6B9-0F19ABFB8F9F}"/>
                </a:ext>
              </a:extLst>
            </p:cNvPr>
            <p:cNvSpPr/>
            <p:nvPr/>
          </p:nvSpPr>
          <p:spPr>
            <a:xfrm>
              <a:off x="2736616" y="1821002"/>
              <a:ext cx="284924" cy="248316"/>
            </a:xfrm>
            <a:custGeom>
              <a:avLst/>
              <a:gdLst>
                <a:gd name="connsiteX0" fmla="*/ 284924 w 284924"/>
                <a:gd name="connsiteY0" fmla="*/ 95917 h 248316"/>
                <a:gd name="connsiteX1" fmla="*/ 276733 w 284924"/>
                <a:gd name="connsiteY1" fmla="*/ 62675 h 248316"/>
                <a:gd name="connsiteX2" fmla="*/ 266065 w 284924"/>
                <a:gd name="connsiteY2" fmla="*/ 53150 h 248316"/>
                <a:gd name="connsiteX3" fmla="*/ 247015 w 284924"/>
                <a:gd name="connsiteY3" fmla="*/ 36481 h 248316"/>
                <a:gd name="connsiteX4" fmla="*/ 230727 w 284924"/>
                <a:gd name="connsiteY4" fmla="*/ 0 h 248316"/>
                <a:gd name="connsiteX5" fmla="*/ 144050 w 284924"/>
                <a:gd name="connsiteY5" fmla="*/ 57150 h 248316"/>
                <a:gd name="connsiteX6" fmla="*/ 42894 w 284924"/>
                <a:gd name="connsiteY6" fmla="*/ 85725 h 248316"/>
                <a:gd name="connsiteX7" fmla="*/ 3270 w 284924"/>
                <a:gd name="connsiteY7" fmla="*/ 95726 h 248316"/>
                <a:gd name="connsiteX8" fmla="*/ 3270 w 284924"/>
                <a:gd name="connsiteY8" fmla="*/ 130112 h 248316"/>
                <a:gd name="connsiteX9" fmla="*/ 142049 w 284924"/>
                <a:gd name="connsiteY9" fmla="*/ 248317 h 248316"/>
                <a:gd name="connsiteX10" fmla="*/ 284924 w 284924"/>
                <a:gd name="connsiteY10" fmla="*/ 95917 h 24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4924" h="248316">
                  <a:moveTo>
                    <a:pt x="284924" y="95917"/>
                  </a:moveTo>
                  <a:cubicBezTo>
                    <a:pt x="284416" y="84404"/>
                    <a:pt x="281632" y="73105"/>
                    <a:pt x="276733" y="62675"/>
                  </a:cubicBezTo>
                  <a:cubicBezTo>
                    <a:pt x="273943" y="58733"/>
                    <a:pt x="270296" y="55476"/>
                    <a:pt x="266065" y="53150"/>
                  </a:cubicBezTo>
                  <a:cubicBezTo>
                    <a:pt x="258780" y="48761"/>
                    <a:pt x="252331" y="43119"/>
                    <a:pt x="247015" y="36481"/>
                  </a:cubicBezTo>
                  <a:cubicBezTo>
                    <a:pt x="239351" y="25447"/>
                    <a:pt x="233826" y="13072"/>
                    <a:pt x="230727" y="0"/>
                  </a:cubicBezTo>
                  <a:cubicBezTo>
                    <a:pt x="204134" y="22328"/>
                    <a:pt x="175049" y="41504"/>
                    <a:pt x="144050" y="57150"/>
                  </a:cubicBezTo>
                  <a:cubicBezTo>
                    <a:pt x="111871" y="71464"/>
                    <a:pt x="77806" y="81087"/>
                    <a:pt x="42894" y="85725"/>
                  </a:cubicBezTo>
                  <a:cubicBezTo>
                    <a:pt x="26797" y="88582"/>
                    <a:pt x="6699" y="92107"/>
                    <a:pt x="3270" y="95726"/>
                  </a:cubicBezTo>
                  <a:cubicBezTo>
                    <a:pt x="-2445" y="103156"/>
                    <a:pt x="508" y="122111"/>
                    <a:pt x="3270" y="130112"/>
                  </a:cubicBezTo>
                  <a:cubicBezTo>
                    <a:pt x="19558" y="198787"/>
                    <a:pt x="77851" y="248317"/>
                    <a:pt x="142049" y="248317"/>
                  </a:cubicBezTo>
                  <a:cubicBezTo>
                    <a:pt x="218249" y="248317"/>
                    <a:pt x="284924" y="177070"/>
                    <a:pt x="284924" y="9591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A33A2AD-6053-6579-ADD8-0D46859C7845}"/>
                </a:ext>
              </a:extLst>
            </p:cNvPr>
            <p:cNvSpPr txBox="1"/>
            <p:nvPr/>
          </p:nvSpPr>
          <p:spPr>
            <a:xfrm>
              <a:off x="2237278" y="2424976"/>
              <a:ext cx="1282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Alice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1DAB850-3EB4-D824-2BA8-0254A474BA6A}"/>
              </a:ext>
            </a:extLst>
          </p:cNvPr>
          <p:cNvGrpSpPr/>
          <p:nvPr/>
        </p:nvGrpSpPr>
        <p:grpSpPr>
          <a:xfrm>
            <a:off x="4476544" y="1429253"/>
            <a:ext cx="914400" cy="1169475"/>
            <a:chOff x="10470866" y="2875228"/>
            <a:chExt cx="914400" cy="1169475"/>
          </a:xfrm>
        </p:grpSpPr>
        <p:pic>
          <p:nvPicPr>
            <p:cNvPr id="71" name="图形 70" descr="男性形象 纯色填充">
              <a:extLst>
                <a:ext uri="{FF2B5EF4-FFF2-40B4-BE49-F238E27FC236}">
                  <a16:creationId xmlns:a16="http://schemas.microsoft.com/office/drawing/2014/main" id="{107BBB71-3AEB-4237-8C12-6B4F28B78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0866" y="2875228"/>
              <a:ext cx="914400" cy="914400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43D8D77-2FFA-049B-F14C-4AF78F8B468C}"/>
                </a:ext>
              </a:extLst>
            </p:cNvPr>
            <p:cNvSpPr txBox="1"/>
            <p:nvPr/>
          </p:nvSpPr>
          <p:spPr>
            <a:xfrm>
              <a:off x="10623265" y="3675371"/>
              <a:ext cx="609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Bob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2D0174E5-E3D9-E324-44AC-A56F9F848F2D}"/>
              </a:ext>
            </a:extLst>
          </p:cNvPr>
          <p:cNvSpPr/>
          <p:nvPr/>
        </p:nvSpPr>
        <p:spPr>
          <a:xfrm>
            <a:off x="774700" y="1429253"/>
            <a:ext cx="4771743" cy="361010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54F0BAB-98BC-0322-912C-7EE91EB31ECE}"/>
              </a:ext>
            </a:extLst>
          </p:cNvPr>
          <p:cNvGrpSpPr/>
          <p:nvPr/>
        </p:nvGrpSpPr>
        <p:grpSpPr>
          <a:xfrm>
            <a:off x="4590141" y="2911520"/>
            <a:ext cx="885821" cy="741335"/>
            <a:chOff x="4682520" y="3474960"/>
            <a:chExt cx="885821" cy="74133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FA2137E-C88D-E87B-3340-4CA42638ABDD}"/>
                </a:ext>
              </a:extLst>
            </p:cNvPr>
            <p:cNvSpPr/>
            <p:nvPr/>
          </p:nvSpPr>
          <p:spPr>
            <a:xfrm>
              <a:off x="4682520" y="3929754"/>
              <a:ext cx="885821" cy="28654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Output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cxnSp>
          <p:nvCxnSpPr>
            <p:cNvPr id="76" name="连接符: 曲线 25">
              <a:extLst>
                <a:ext uri="{FF2B5EF4-FFF2-40B4-BE49-F238E27FC236}">
                  <a16:creationId xmlns:a16="http://schemas.microsoft.com/office/drawing/2014/main" id="{5CDF8C87-BDB4-2A58-30A0-29C1C38A6FD3}"/>
                </a:ext>
              </a:extLst>
            </p:cNvPr>
            <p:cNvCxnSpPr>
              <a:cxnSpLocks/>
              <a:stCxn id="64" idx="3"/>
              <a:endCxn id="75" idx="0"/>
            </p:cNvCxnSpPr>
            <p:nvPr/>
          </p:nvCxnSpPr>
          <p:spPr>
            <a:xfrm>
              <a:off x="4978400" y="3474960"/>
              <a:ext cx="54652" cy="454794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6EAB33DD-E324-FA30-BF4E-D2FAD33F34B7}"/>
              </a:ext>
            </a:extLst>
          </p:cNvPr>
          <p:cNvSpPr/>
          <p:nvPr/>
        </p:nvSpPr>
        <p:spPr>
          <a:xfrm>
            <a:off x="9834703" y="2724365"/>
            <a:ext cx="1819541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1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8967E6D-6E77-73A8-B6CA-542B933DFC05}"/>
              </a:ext>
            </a:extLst>
          </p:cNvPr>
          <p:cNvSpPr/>
          <p:nvPr/>
        </p:nvSpPr>
        <p:spPr>
          <a:xfrm>
            <a:off x="9834700" y="3192413"/>
            <a:ext cx="1819542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2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4B56BE5-085F-EAE1-463C-A4180F840ECD}"/>
              </a:ext>
            </a:extLst>
          </p:cNvPr>
          <p:cNvSpPr/>
          <p:nvPr/>
        </p:nvSpPr>
        <p:spPr>
          <a:xfrm>
            <a:off x="9834700" y="3663371"/>
            <a:ext cx="1819542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3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8D9D356-7D3A-D618-5293-9D2E81089D4B}"/>
              </a:ext>
            </a:extLst>
          </p:cNvPr>
          <p:cNvSpPr/>
          <p:nvPr/>
        </p:nvSpPr>
        <p:spPr>
          <a:xfrm>
            <a:off x="9844048" y="4117663"/>
            <a:ext cx="1819541" cy="394758"/>
          </a:xfrm>
          <a:prstGeom prst="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4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4F21512-10AA-0AA5-4D1F-C8B9407401AB}"/>
              </a:ext>
            </a:extLst>
          </p:cNvPr>
          <p:cNvSpPr/>
          <p:nvPr/>
        </p:nvSpPr>
        <p:spPr>
          <a:xfrm>
            <a:off x="9844047" y="4575395"/>
            <a:ext cx="1819542" cy="394758"/>
          </a:xfrm>
          <a:prstGeom prst="rect">
            <a:avLst/>
          </a:prstGeom>
          <a:solidFill>
            <a:srgbClr val="75BD42">
              <a:lumMod val="20000"/>
              <a:lumOff val="8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Garbled Circuit 5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51317CB-9B69-BB04-2E66-5AA73D2AE158}"/>
              </a:ext>
            </a:extLst>
          </p:cNvPr>
          <p:cNvSpPr txBox="1"/>
          <p:nvPr/>
        </p:nvSpPr>
        <p:spPr>
          <a:xfrm>
            <a:off x="7631567" y="3420377"/>
            <a:ext cx="194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Checked by Alice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83" name="右大括号 82">
            <a:extLst>
              <a:ext uri="{FF2B5EF4-FFF2-40B4-BE49-F238E27FC236}">
                <a16:creationId xmlns:a16="http://schemas.microsoft.com/office/drawing/2014/main" id="{6F451670-6C15-194D-102D-3978B37075D8}"/>
              </a:ext>
            </a:extLst>
          </p:cNvPr>
          <p:cNvSpPr/>
          <p:nvPr/>
        </p:nvSpPr>
        <p:spPr>
          <a:xfrm rot="10800000">
            <a:off x="9450780" y="2897002"/>
            <a:ext cx="383920" cy="1416081"/>
          </a:xfrm>
          <a:prstGeom prst="rightBrac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cxnSp>
        <p:nvCxnSpPr>
          <p:cNvPr id="84" name="直接连接符 35">
            <a:extLst>
              <a:ext uri="{FF2B5EF4-FFF2-40B4-BE49-F238E27FC236}">
                <a16:creationId xmlns:a16="http://schemas.microsoft.com/office/drawing/2014/main" id="{61E93FE2-FF82-5712-1710-E6D94867ECC7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9478856" y="4800638"/>
            <a:ext cx="362700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DDC98EF-CCB1-7CB6-B0EA-9AF2DBD9E9A5}"/>
              </a:ext>
            </a:extLst>
          </p:cNvPr>
          <p:cNvSpPr txBox="1"/>
          <p:nvPr/>
        </p:nvSpPr>
        <p:spPr>
          <a:xfrm>
            <a:off x="7536512" y="4615972"/>
            <a:ext cx="194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Evaluated by Alice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7EF0F14-BB0A-19FC-6439-5FCD5597D478}"/>
              </a:ext>
            </a:extLst>
          </p:cNvPr>
          <p:cNvGrpSpPr/>
          <p:nvPr/>
        </p:nvGrpSpPr>
        <p:grpSpPr>
          <a:xfrm>
            <a:off x="7224909" y="1516688"/>
            <a:ext cx="1282775" cy="1082040"/>
            <a:chOff x="2237278" y="1712268"/>
            <a:chExt cx="1282775" cy="1082040"/>
          </a:xfrm>
        </p:grpSpPr>
        <p:sp>
          <p:nvSpPr>
            <p:cNvPr id="87" name="任意多边形: 形状 38">
              <a:extLst>
                <a:ext uri="{FF2B5EF4-FFF2-40B4-BE49-F238E27FC236}">
                  <a16:creationId xmlns:a16="http://schemas.microsoft.com/office/drawing/2014/main" id="{6739F813-D9E3-C6C5-03E4-9FC1896ECDFA}"/>
                </a:ext>
              </a:extLst>
            </p:cNvPr>
            <p:cNvSpPr/>
            <p:nvPr/>
          </p:nvSpPr>
          <p:spPr>
            <a:xfrm>
              <a:off x="2573866" y="2116944"/>
              <a:ext cx="609600" cy="304800"/>
            </a:xfrm>
            <a:custGeom>
              <a:avLst/>
              <a:gdLst>
                <a:gd name="connsiteX0" fmla="*/ 609600 w 609600"/>
                <a:gd name="connsiteY0" fmla="*/ 152400 h 304800"/>
                <a:gd name="connsiteX1" fmla="*/ 579120 w 609600"/>
                <a:gd name="connsiteY1" fmla="*/ 91440 h 304800"/>
                <a:gd name="connsiteX2" fmla="*/ 430530 w 609600"/>
                <a:gd name="connsiteY2" fmla="*/ 19050 h 304800"/>
                <a:gd name="connsiteX3" fmla="*/ 304800 w 609600"/>
                <a:gd name="connsiteY3" fmla="*/ 0 h 304800"/>
                <a:gd name="connsiteX4" fmla="*/ 179070 w 609600"/>
                <a:gd name="connsiteY4" fmla="*/ 19050 h 304800"/>
                <a:gd name="connsiteX5" fmla="*/ 30480 w 609600"/>
                <a:gd name="connsiteY5" fmla="*/ 91440 h 304800"/>
                <a:gd name="connsiteX6" fmla="*/ 0 w 609600"/>
                <a:gd name="connsiteY6" fmla="*/ 152400 h 304800"/>
                <a:gd name="connsiteX7" fmla="*/ 0 w 609600"/>
                <a:gd name="connsiteY7" fmla="*/ 304800 h 304800"/>
                <a:gd name="connsiteX8" fmla="*/ 609600 w 609600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304800">
                  <a:moveTo>
                    <a:pt x="609600" y="152400"/>
                  </a:moveTo>
                  <a:cubicBezTo>
                    <a:pt x="609103" y="128536"/>
                    <a:pt x="597913" y="106157"/>
                    <a:pt x="579120" y="91440"/>
                  </a:cubicBezTo>
                  <a:cubicBezTo>
                    <a:pt x="537210" y="57150"/>
                    <a:pt x="483870" y="34290"/>
                    <a:pt x="430530" y="19050"/>
                  </a:cubicBezTo>
                  <a:cubicBezTo>
                    <a:pt x="389779" y="6575"/>
                    <a:pt x="347417" y="157"/>
                    <a:pt x="304800" y="0"/>
                  </a:cubicBezTo>
                  <a:cubicBezTo>
                    <a:pt x="262230" y="734"/>
                    <a:pt x="219947" y="7141"/>
                    <a:pt x="179070" y="19050"/>
                  </a:cubicBezTo>
                  <a:cubicBezTo>
                    <a:pt x="125800" y="34595"/>
                    <a:pt x="75555" y="59073"/>
                    <a:pt x="30480" y="91440"/>
                  </a:cubicBezTo>
                  <a:cubicBezTo>
                    <a:pt x="11687" y="106157"/>
                    <a:pt x="497" y="128536"/>
                    <a:pt x="0" y="152400"/>
                  </a:cubicBez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88" name="任意多边形: 形状 39">
              <a:extLst>
                <a:ext uri="{FF2B5EF4-FFF2-40B4-BE49-F238E27FC236}">
                  <a16:creationId xmlns:a16="http://schemas.microsoft.com/office/drawing/2014/main" id="{E57E3E63-6A02-B93D-3B26-03753F08CF6A}"/>
                </a:ext>
              </a:extLst>
            </p:cNvPr>
            <p:cNvSpPr/>
            <p:nvPr/>
          </p:nvSpPr>
          <p:spPr>
            <a:xfrm>
              <a:off x="2683498" y="1712268"/>
              <a:ext cx="394239" cy="410359"/>
            </a:xfrm>
            <a:custGeom>
              <a:avLst/>
              <a:gdLst>
                <a:gd name="connsiteX0" fmla="*/ 358140 w 394239"/>
                <a:gd name="connsiteY0" fmla="*/ 324666 h 410359"/>
                <a:gd name="connsiteX1" fmla="*/ 383191 w 394239"/>
                <a:gd name="connsiteY1" fmla="*/ 144262 h 410359"/>
                <a:gd name="connsiteX2" fmla="*/ 343567 w 394239"/>
                <a:gd name="connsiteY2" fmla="*/ 59680 h 410359"/>
                <a:gd name="connsiteX3" fmla="*/ 294132 w 394239"/>
                <a:gd name="connsiteY3" fmla="*/ 59013 h 410359"/>
                <a:gd name="connsiteX4" fmla="*/ 216694 w 394239"/>
                <a:gd name="connsiteY4" fmla="*/ 6721 h 410359"/>
                <a:gd name="connsiteX5" fmla="*/ 71342 w 394239"/>
                <a:gd name="connsiteY5" fmla="*/ 25295 h 410359"/>
                <a:gd name="connsiteX6" fmla="*/ 15811 w 394239"/>
                <a:gd name="connsiteY6" fmla="*/ 165408 h 410359"/>
                <a:gd name="connsiteX7" fmla="*/ 21145 w 394239"/>
                <a:gd name="connsiteY7" fmla="*/ 355908 h 410359"/>
                <a:gd name="connsiteX8" fmla="*/ 0 w 394239"/>
                <a:gd name="connsiteY8" fmla="*/ 408771 h 410359"/>
                <a:gd name="connsiteX9" fmla="*/ 89059 w 394239"/>
                <a:gd name="connsiteY9" fmla="*/ 399246 h 410359"/>
                <a:gd name="connsiteX10" fmla="*/ 134588 w 394239"/>
                <a:gd name="connsiteY10" fmla="*/ 363432 h 410359"/>
                <a:gd name="connsiteX11" fmla="*/ 38005 w 394239"/>
                <a:gd name="connsiteY11" fmla="*/ 243989 h 410359"/>
                <a:gd name="connsiteX12" fmla="*/ 41719 w 394239"/>
                <a:gd name="connsiteY12" fmla="*/ 192744 h 410359"/>
                <a:gd name="connsiteX13" fmla="*/ 93155 w 394239"/>
                <a:gd name="connsiteY13" fmla="*/ 175695 h 410359"/>
                <a:gd name="connsiteX14" fmla="*/ 188976 w 394239"/>
                <a:gd name="connsiteY14" fmla="*/ 148739 h 410359"/>
                <a:gd name="connsiteX15" fmla="*/ 283464 w 394239"/>
                <a:gd name="connsiteY15" fmla="*/ 83969 h 410359"/>
                <a:gd name="connsiteX16" fmla="*/ 296934 w 394239"/>
                <a:gd name="connsiteY16" fmla="*/ 84072 h 410359"/>
                <a:gd name="connsiteX17" fmla="*/ 299561 w 394239"/>
                <a:gd name="connsiteY17" fmla="*/ 89303 h 410359"/>
                <a:gd name="connsiteX18" fmla="*/ 315563 w 394239"/>
                <a:gd name="connsiteY18" fmla="*/ 133499 h 410359"/>
                <a:gd name="connsiteX19" fmla="*/ 329660 w 394239"/>
                <a:gd name="connsiteY19" fmla="*/ 145881 h 410359"/>
                <a:gd name="connsiteX20" fmla="*/ 345662 w 394239"/>
                <a:gd name="connsiteY20" fmla="*/ 160836 h 410359"/>
                <a:gd name="connsiteX21" fmla="*/ 357092 w 394239"/>
                <a:gd name="connsiteY21" fmla="*/ 204079 h 410359"/>
                <a:gd name="connsiteX22" fmla="*/ 251555 w 394239"/>
                <a:gd name="connsiteY22" fmla="*/ 364290 h 410359"/>
                <a:gd name="connsiteX23" fmla="*/ 296609 w 394239"/>
                <a:gd name="connsiteY23" fmla="*/ 400485 h 410359"/>
                <a:gd name="connsiteX24" fmla="*/ 394240 w 394239"/>
                <a:gd name="connsiteY24" fmla="*/ 392579 h 410359"/>
                <a:gd name="connsiteX25" fmla="*/ 358140 w 394239"/>
                <a:gd name="connsiteY25" fmla="*/ 324666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4239" h="410359">
                  <a:moveTo>
                    <a:pt x="358140" y="324666"/>
                  </a:moveTo>
                  <a:cubicBezTo>
                    <a:pt x="349377" y="290376"/>
                    <a:pt x="382905" y="204651"/>
                    <a:pt x="383191" y="144262"/>
                  </a:cubicBezTo>
                  <a:cubicBezTo>
                    <a:pt x="383191" y="95970"/>
                    <a:pt x="369475" y="74349"/>
                    <a:pt x="343567" y="59680"/>
                  </a:cubicBezTo>
                  <a:cubicBezTo>
                    <a:pt x="328612" y="51203"/>
                    <a:pt x="294132" y="59013"/>
                    <a:pt x="294132" y="59013"/>
                  </a:cubicBezTo>
                  <a:cubicBezTo>
                    <a:pt x="294132" y="59013"/>
                    <a:pt x="276320" y="25295"/>
                    <a:pt x="216694" y="6721"/>
                  </a:cubicBezTo>
                  <a:cubicBezTo>
                    <a:pt x="167698" y="-6618"/>
                    <a:pt x="115410" y="63"/>
                    <a:pt x="71342" y="25295"/>
                  </a:cubicBezTo>
                  <a:cubicBezTo>
                    <a:pt x="34480" y="49107"/>
                    <a:pt x="16669" y="75301"/>
                    <a:pt x="15811" y="165408"/>
                  </a:cubicBezTo>
                  <a:cubicBezTo>
                    <a:pt x="15049" y="247989"/>
                    <a:pt x="26384" y="321332"/>
                    <a:pt x="21145" y="355908"/>
                  </a:cubicBezTo>
                  <a:cubicBezTo>
                    <a:pt x="18730" y="375046"/>
                    <a:pt x="11450" y="393247"/>
                    <a:pt x="0" y="408771"/>
                  </a:cubicBezTo>
                  <a:cubicBezTo>
                    <a:pt x="0" y="408771"/>
                    <a:pt x="57150" y="416106"/>
                    <a:pt x="89059" y="399246"/>
                  </a:cubicBezTo>
                  <a:cubicBezTo>
                    <a:pt x="105116" y="388473"/>
                    <a:pt x="120336" y="376501"/>
                    <a:pt x="134588" y="363432"/>
                  </a:cubicBezTo>
                  <a:cubicBezTo>
                    <a:pt x="85704" y="340633"/>
                    <a:pt x="50068" y="296562"/>
                    <a:pt x="38005" y="243989"/>
                  </a:cubicBezTo>
                  <a:cubicBezTo>
                    <a:pt x="36767" y="239417"/>
                    <a:pt x="28480" y="209508"/>
                    <a:pt x="41719" y="192744"/>
                  </a:cubicBezTo>
                  <a:cubicBezTo>
                    <a:pt x="48959" y="183219"/>
                    <a:pt x="65532" y="180552"/>
                    <a:pt x="93155" y="175695"/>
                  </a:cubicBezTo>
                  <a:cubicBezTo>
                    <a:pt x="126220" y="171339"/>
                    <a:pt x="158489" y="162262"/>
                    <a:pt x="188976" y="148739"/>
                  </a:cubicBezTo>
                  <a:cubicBezTo>
                    <a:pt x="223247" y="131505"/>
                    <a:pt x="255030" y="109718"/>
                    <a:pt x="283464" y="83969"/>
                  </a:cubicBezTo>
                  <a:cubicBezTo>
                    <a:pt x="287212" y="80278"/>
                    <a:pt x="293242" y="80324"/>
                    <a:pt x="296934" y="84072"/>
                  </a:cubicBezTo>
                  <a:cubicBezTo>
                    <a:pt x="298337" y="85497"/>
                    <a:pt x="299256" y="87326"/>
                    <a:pt x="299561" y="89303"/>
                  </a:cubicBezTo>
                  <a:cubicBezTo>
                    <a:pt x="301829" y="104972"/>
                    <a:pt x="307275" y="120011"/>
                    <a:pt x="315563" y="133499"/>
                  </a:cubicBezTo>
                  <a:cubicBezTo>
                    <a:pt x="319446" y="138473"/>
                    <a:pt x="324227" y="142673"/>
                    <a:pt x="329660" y="145881"/>
                  </a:cubicBezTo>
                  <a:cubicBezTo>
                    <a:pt x="335993" y="149676"/>
                    <a:pt x="341448" y="154773"/>
                    <a:pt x="345662" y="160836"/>
                  </a:cubicBezTo>
                  <a:cubicBezTo>
                    <a:pt x="352540" y="174259"/>
                    <a:pt x="356439" y="189010"/>
                    <a:pt x="357092" y="204079"/>
                  </a:cubicBezTo>
                  <a:cubicBezTo>
                    <a:pt x="356469" y="273587"/>
                    <a:pt x="315172" y="336279"/>
                    <a:pt x="251555" y="364290"/>
                  </a:cubicBezTo>
                  <a:cubicBezTo>
                    <a:pt x="263557" y="374862"/>
                    <a:pt x="279273" y="387912"/>
                    <a:pt x="296609" y="400485"/>
                  </a:cubicBezTo>
                  <a:cubicBezTo>
                    <a:pt x="325184" y="421154"/>
                    <a:pt x="394240" y="392579"/>
                    <a:pt x="394240" y="392579"/>
                  </a:cubicBezTo>
                  <a:cubicBezTo>
                    <a:pt x="394240" y="392579"/>
                    <a:pt x="371951" y="379244"/>
                    <a:pt x="358140" y="3246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89" name="任意多边形: 形状 40">
              <a:extLst>
                <a:ext uri="{FF2B5EF4-FFF2-40B4-BE49-F238E27FC236}">
                  <a16:creationId xmlns:a16="http://schemas.microsoft.com/office/drawing/2014/main" id="{BFD0E231-AF34-E005-DA12-DBE5BA0A0233}"/>
                </a:ext>
              </a:extLst>
            </p:cNvPr>
            <p:cNvSpPr/>
            <p:nvPr/>
          </p:nvSpPr>
          <p:spPr>
            <a:xfrm>
              <a:off x="2736616" y="1821002"/>
              <a:ext cx="284924" cy="248316"/>
            </a:xfrm>
            <a:custGeom>
              <a:avLst/>
              <a:gdLst>
                <a:gd name="connsiteX0" fmla="*/ 284924 w 284924"/>
                <a:gd name="connsiteY0" fmla="*/ 95917 h 248316"/>
                <a:gd name="connsiteX1" fmla="*/ 276733 w 284924"/>
                <a:gd name="connsiteY1" fmla="*/ 62675 h 248316"/>
                <a:gd name="connsiteX2" fmla="*/ 266065 w 284924"/>
                <a:gd name="connsiteY2" fmla="*/ 53150 h 248316"/>
                <a:gd name="connsiteX3" fmla="*/ 247015 w 284924"/>
                <a:gd name="connsiteY3" fmla="*/ 36481 h 248316"/>
                <a:gd name="connsiteX4" fmla="*/ 230727 w 284924"/>
                <a:gd name="connsiteY4" fmla="*/ 0 h 248316"/>
                <a:gd name="connsiteX5" fmla="*/ 144050 w 284924"/>
                <a:gd name="connsiteY5" fmla="*/ 57150 h 248316"/>
                <a:gd name="connsiteX6" fmla="*/ 42894 w 284924"/>
                <a:gd name="connsiteY6" fmla="*/ 85725 h 248316"/>
                <a:gd name="connsiteX7" fmla="*/ 3270 w 284924"/>
                <a:gd name="connsiteY7" fmla="*/ 95726 h 248316"/>
                <a:gd name="connsiteX8" fmla="*/ 3270 w 284924"/>
                <a:gd name="connsiteY8" fmla="*/ 130112 h 248316"/>
                <a:gd name="connsiteX9" fmla="*/ 142049 w 284924"/>
                <a:gd name="connsiteY9" fmla="*/ 248317 h 248316"/>
                <a:gd name="connsiteX10" fmla="*/ 284924 w 284924"/>
                <a:gd name="connsiteY10" fmla="*/ 95917 h 24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4924" h="248316">
                  <a:moveTo>
                    <a:pt x="284924" y="95917"/>
                  </a:moveTo>
                  <a:cubicBezTo>
                    <a:pt x="284416" y="84404"/>
                    <a:pt x="281632" y="73105"/>
                    <a:pt x="276733" y="62675"/>
                  </a:cubicBezTo>
                  <a:cubicBezTo>
                    <a:pt x="273943" y="58733"/>
                    <a:pt x="270296" y="55476"/>
                    <a:pt x="266065" y="53150"/>
                  </a:cubicBezTo>
                  <a:cubicBezTo>
                    <a:pt x="258780" y="48761"/>
                    <a:pt x="252331" y="43119"/>
                    <a:pt x="247015" y="36481"/>
                  </a:cubicBezTo>
                  <a:cubicBezTo>
                    <a:pt x="239351" y="25447"/>
                    <a:pt x="233826" y="13072"/>
                    <a:pt x="230727" y="0"/>
                  </a:cubicBezTo>
                  <a:cubicBezTo>
                    <a:pt x="204134" y="22328"/>
                    <a:pt x="175049" y="41504"/>
                    <a:pt x="144050" y="57150"/>
                  </a:cubicBezTo>
                  <a:cubicBezTo>
                    <a:pt x="111871" y="71464"/>
                    <a:pt x="77806" y="81087"/>
                    <a:pt x="42894" y="85725"/>
                  </a:cubicBezTo>
                  <a:cubicBezTo>
                    <a:pt x="26797" y="88582"/>
                    <a:pt x="6699" y="92107"/>
                    <a:pt x="3270" y="95726"/>
                  </a:cubicBezTo>
                  <a:cubicBezTo>
                    <a:pt x="-2445" y="103156"/>
                    <a:pt x="508" y="122111"/>
                    <a:pt x="3270" y="130112"/>
                  </a:cubicBezTo>
                  <a:cubicBezTo>
                    <a:pt x="19558" y="198787"/>
                    <a:pt x="77851" y="248317"/>
                    <a:pt x="142049" y="248317"/>
                  </a:cubicBezTo>
                  <a:cubicBezTo>
                    <a:pt x="218249" y="248317"/>
                    <a:pt x="284924" y="177070"/>
                    <a:pt x="284924" y="9591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5AF1646-65D4-170A-F881-05BF7193B205}"/>
                </a:ext>
              </a:extLst>
            </p:cNvPr>
            <p:cNvSpPr txBox="1"/>
            <p:nvPr/>
          </p:nvSpPr>
          <p:spPr>
            <a:xfrm>
              <a:off x="2237278" y="2424976"/>
              <a:ext cx="1282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Alice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DEE51DD-0D73-57FE-6BF9-4544EE27A9DA}"/>
              </a:ext>
            </a:extLst>
          </p:cNvPr>
          <p:cNvGrpSpPr/>
          <p:nvPr/>
        </p:nvGrpSpPr>
        <p:grpSpPr>
          <a:xfrm>
            <a:off x="10278456" y="1429253"/>
            <a:ext cx="914400" cy="1169475"/>
            <a:chOff x="10470866" y="2875228"/>
            <a:chExt cx="914400" cy="1169475"/>
          </a:xfrm>
        </p:grpSpPr>
        <p:pic>
          <p:nvPicPr>
            <p:cNvPr id="92" name="图形 91" descr="男性形象 纯色填充">
              <a:extLst>
                <a:ext uri="{FF2B5EF4-FFF2-40B4-BE49-F238E27FC236}">
                  <a16:creationId xmlns:a16="http://schemas.microsoft.com/office/drawing/2014/main" id="{A530761D-EE6C-ABA6-6737-A0CCB782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70866" y="2875228"/>
              <a:ext cx="914400" cy="914400"/>
            </a:xfrm>
            <a:prstGeom prst="rect">
              <a:avLst/>
            </a:prstGeom>
          </p:spPr>
        </p:pic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AF08CD8-8D7A-350E-39AC-270178733220}"/>
                </a:ext>
              </a:extLst>
            </p:cNvPr>
            <p:cNvSpPr txBox="1"/>
            <p:nvPr/>
          </p:nvSpPr>
          <p:spPr>
            <a:xfrm>
              <a:off x="10623265" y="3675371"/>
              <a:ext cx="609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Times New Roman"/>
                  <a:ea typeface="宋体"/>
                </a:rPr>
                <a:t>Bob</a:t>
              </a:r>
              <a:endParaRPr lang="zh-CN" altLang="en-US" dirty="0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65D23F35-2A42-F067-AE96-CC02F19ADFF6}"/>
              </a:ext>
            </a:extLst>
          </p:cNvPr>
          <p:cNvSpPr/>
          <p:nvPr/>
        </p:nvSpPr>
        <p:spPr>
          <a:xfrm>
            <a:off x="6930076" y="1429253"/>
            <a:ext cx="4771743" cy="361010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EBDCC850-38E5-2911-324C-B745B67EA38D}"/>
              </a:ext>
            </a:extLst>
          </p:cNvPr>
          <p:cNvGrpSpPr/>
          <p:nvPr/>
        </p:nvGrpSpPr>
        <p:grpSpPr>
          <a:xfrm>
            <a:off x="7002704" y="4048347"/>
            <a:ext cx="885821" cy="759065"/>
            <a:chOff x="6923074" y="4503044"/>
            <a:chExt cx="885821" cy="759065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9E42A60-E34D-10AE-BFC3-E31AA9D5310E}"/>
                </a:ext>
              </a:extLst>
            </p:cNvPr>
            <p:cNvSpPr/>
            <p:nvPr/>
          </p:nvSpPr>
          <p:spPr>
            <a:xfrm>
              <a:off x="6923074" y="4503044"/>
              <a:ext cx="885821" cy="286541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rPr>
                <a:t>Output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cxnSp>
          <p:nvCxnSpPr>
            <p:cNvPr id="97" name="连接符: 曲线 47">
              <a:extLst>
                <a:ext uri="{FF2B5EF4-FFF2-40B4-BE49-F238E27FC236}">
                  <a16:creationId xmlns:a16="http://schemas.microsoft.com/office/drawing/2014/main" id="{0C108265-14FF-35D0-E07F-7358828B5BD8}"/>
                </a:ext>
              </a:extLst>
            </p:cNvPr>
            <p:cNvCxnSpPr>
              <a:cxnSpLocks/>
              <a:stCxn id="85" idx="1"/>
              <a:endCxn id="96" idx="2"/>
            </p:cNvCxnSpPr>
            <p:nvPr/>
          </p:nvCxnSpPr>
          <p:spPr>
            <a:xfrm rot="10800000">
              <a:off x="7365986" y="4789586"/>
              <a:ext cx="90897" cy="472523"/>
            </a:xfrm>
            <a:prstGeom prst="curvedConnector2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</p:grpSp>
      <p:sp>
        <p:nvSpPr>
          <p:cNvPr id="98" name="矩形 97">
            <a:extLst>
              <a:ext uri="{FF2B5EF4-FFF2-40B4-BE49-F238E27FC236}">
                <a16:creationId xmlns:a16="http://schemas.microsoft.com/office/drawing/2014/main" id="{CAC1F4ED-7201-DBC8-42E4-22657881B4FC}"/>
              </a:ext>
            </a:extLst>
          </p:cNvPr>
          <p:cNvSpPr/>
          <p:nvPr/>
        </p:nvSpPr>
        <p:spPr>
          <a:xfrm>
            <a:off x="5760509" y="3649239"/>
            <a:ext cx="976918" cy="519909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Equality Test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cxnSp>
        <p:nvCxnSpPr>
          <p:cNvPr id="99" name="连接符: 曲线 65">
            <a:extLst>
              <a:ext uri="{FF2B5EF4-FFF2-40B4-BE49-F238E27FC236}">
                <a16:creationId xmlns:a16="http://schemas.microsoft.com/office/drawing/2014/main" id="{5BEF6026-78B3-106D-D987-6B95B32288A7}"/>
              </a:ext>
            </a:extLst>
          </p:cNvPr>
          <p:cNvCxnSpPr>
            <a:stCxn id="75" idx="3"/>
            <a:endCxn id="98" idx="1"/>
          </p:cNvCxnSpPr>
          <p:nvPr/>
        </p:nvCxnSpPr>
        <p:spPr>
          <a:xfrm>
            <a:off x="5475962" y="3612169"/>
            <a:ext cx="284547" cy="297025"/>
          </a:xfrm>
          <a:prstGeom prst="curved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100" name="连接符: 曲线 67">
            <a:extLst>
              <a:ext uri="{FF2B5EF4-FFF2-40B4-BE49-F238E27FC236}">
                <a16:creationId xmlns:a16="http://schemas.microsoft.com/office/drawing/2014/main" id="{EB13B315-581A-66CE-243B-0E383C950486}"/>
              </a:ext>
            </a:extLst>
          </p:cNvPr>
          <p:cNvCxnSpPr>
            <a:stCxn id="96" idx="1"/>
            <a:endCxn id="98" idx="3"/>
          </p:cNvCxnSpPr>
          <p:nvPr/>
        </p:nvCxnSpPr>
        <p:spPr>
          <a:xfrm rot="10800000">
            <a:off x="6737428" y="3909194"/>
            <a:ext cx="265277" cy="282424"/>
          </a:xfrm>
          <a:prstGeom prst="curved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300B33A-81BF-8641-501F-21C45A5C8E14}"/>
                  </a:ext>
                </a:extLst>
              </p:cNvPr>
              <p:cNvSpPr txBox="1"/>
              <p:nvPr/>
            </p:nvSpPr>
            <p:spPr>
              <a:xfrm>
                <a:off x="710570" y="5110302"/>
                <a:ext cx="956788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To achieve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deterrence factor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80%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,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each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party needs to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generate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GCs and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Times New Roman"/>
                    <a:ea typeface="宋体"/>
                  </a:rPr>
                  <a:t>evaluates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GC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As a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garbler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GCs are generated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As an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evaluator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GCs are generated for checking (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/>
                    <a:ea typeface="宋体"/>
                  </a:rPr>
                  <a:t>regenerate GCs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)</a:t>
                </a: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Cost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2×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/>
                    <a:ea typeface="宋体"/>
                  </a:rPr>
                  <a:t>Cost of state-of-the-art PVC-secure protocol</a:t>
                </a: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300B33A-81BF-8641-501F-21C45A5C8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70" y="5110302"/>
                <a:ext cx="9567886" cy="1323439"/>
              </a:xfrm>
              <a:prstGeom prst="rect">
                <a:avLst/>
              </a:prstGeom>
              <a:blipFill>
                <a:blip r:embed="rId4"/>
                <a:stretch>
                  <a:fillRect l="-796" t="-2857" r="-398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8769182-2E5F-CF31-51EE-55189F0655FE}"/>
              </a:ext>
            </a:extLst>
          </p:cNvPr>
          <p:cNvGrpSpPr/>
          <p:nvPr/>
        </p:nvGrpSpPr>
        <p:grpSpPr>
          <a:xfrm>
            <a:off x="8016240" y="5519396"/>
            <a:ext cx="2766906" cy="584092"/>
            <a:chOff x="8016240" y="5519396"/>
            <a:chExt cx="2766906" cy="58409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3DD5EA6C-A531-6F3D-63F1-B9FB780D6637}"/>
                </a:ext>
              </a:extLst>
            </p:cNvPr>
            <p:cNvSpPr txBox="1"/>
            <p:nvPr/>
          </p:nvSpPr>
          <p:spPr>
            <a:xfrm>
              <a:off x="8490457" y="5611750"/>
              <a:ext cx="2292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Should be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different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/>
                </a:rPr>
                <a:t>?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endParaRPr>
            </a:p>
          </p:txBody>
        </p:sp>
        <p:sp>
          <p:nvSpPr>
            <p:cNvPr id="105" name="右大括号 104">
              <a:extLst>
                <a:ext uri="{FF2B5EF4-FFF2-40B4-BE49-F238E27FC236}">
                  <a16:creationId xmlns:a16="http://schemas.microsoft.com/office/drawing/2014/main" id="{C664C162-B01B-7BED-0A2B-DDF08868BE33}"/>
                </a:ext>
              </a:extLst>
            </p:cNvPr>
            <p:cNvSpPr/>
            <p:nvPr/>
          </p:nvSpPr>
          <p:spPr>
            <a:xfrm>
              <a:off x="8016240" y="5519396"/>
              <a:ext cx="345440" cy="584092"/>
            </a:xfrm>
            <a:prstGeom prst="rightBrac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3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 animBg="1"/>
      <p:bldP spid="85" grpId="0"/>
      <p:bldP spid="94" grpId="0" animBg="1"/>
      <p:bldP spid="98" grpId="0" animBg="1"/>
      <p:bldP spid="101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50" y="1185950"/>
            <a:ext cx="5047366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</p:spTree>
    <p:extLst>
      <p:ext uri="{BB962C8B-B14F-4D97-AF65-F5344CB8AC3E}">
        <p14:creationId xmlns:p14="http://schemas.microsoft.com/office/powerpoint/2010/main" val="31930852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50" y="1185950"/>
            <a:ext cx="5047366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隐蔽安全计算：动机和研究现状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隐蔽安全计算：概念和基础构造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带公开可验证的隐蔽安全计算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标准的公开可验证隐蔽安全计算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鲁棒的公开可验证隐蔽安全计算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CE236F8-B12D-E7C2-31A3-ABEEAD08D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7734"/>
              </p:ext>
            </p:extLst>
          </p:nvPr>
        </p:nvGraphicFramePr>
        <p:xfrm>
          <a:off x="596801" y="3982357"/>
          <a:ext cx="11166532" cy="26556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3401631268"/>
                    </a:ext>
                  </a:extLst>
                </a:gridCol>
                <a:gridCol w="4472543">
                  <a:extLst>
                    <a:ext uri="{9D8B030D-6E8A-4147-A177-3AD203B41FA5}">
                      <a16:colId xmlns:a16="http://schemas.microsoft.com/office/drawing/2014/main" val="495483013"/>
                    </a:ext>
                  </a:extLst>
                </a:gridCol>
                <a:gridCol w="5004000">
                  <a:extLst>
                    <a:ext uri="{9D8B030D-6E8A-4147-A177-3AD203B41FA5}">
                      <a16:colId xmlns:a16="http://schemas.microsoft.com/office/drawing/2014/main" val="2124390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敌手行为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安全模型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实现技术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18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半诚实敌手</a:t>
                      </a:r>
                      <a:endParaRPr lang="en-US" altLang="zh-CN" b="0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关注应用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同态、秘密共享、混淆电路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9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隐蔽敌手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Covert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Adv.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verifiability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可识别中止</a:t>
                      </a: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identifiable abort</a:t>
                      </a: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)🌟🌟🌟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混淆电路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常数轮、可作黑盒、理论研究多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秘密共享</a:t>
                      </a:r>
                      <a:r>
                        <a:rPr lang="en-US" altLang="zh-CN" b="0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🌟🌟🌟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2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恶意敌手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Malicious</a:t>
                      </a: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Adv.</a:t>
                      </a:r>
                      <a:endParaRPr lang="zh-CN" altLang="en-US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中止安全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(Security with abort)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可识别中止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identifiable abort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)🌟🌟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公开可验证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verifiability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)🌟🌟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秘密共享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SPDZ(</a:t>
                      </a:r>
                      <a:r>
                        <a:rPr lang="zh-CN" altLang="en-US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高效且实际</a:t>
                      </a:r>
                      <a:r>
                        <a:rPr lang="en-US" altLang="zh-CN" b="1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dirty="0"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混淆电路</a:t>
                      </a:r>
                      <a:endParaRPr lang="en-US" altLang="zh-CN" dirty="0"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46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177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总结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FF4D3BC-3FBE-F6EE-A1E7-B61385612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55"/>
          <a:stretch/>
        </p:blipFill>
        <p:spPr>
          <a:xfrm>
            <a:off x="9065182" y="1252301"/>
            <a:ext cx="790920" cy="11398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25AD26-7CB9-6C8E-7648-A3B4E294CD49}"/>
              </a:ext>
            </a:extLst>
          </p:cNvPr>
          <p:cNvSpPr txBox="1"/>
          <p:nvPr/>
        </p:nvSpPr>
        <p:spPr>
          <a:xfrm>
            <a:off x="9148530" y="2392188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5AA2DB-8B15-9A34-7BDA-06186AA1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4"/>
          <a:stretch/>
        </p:blipFill>
        <p:spPr>
          <a:xfrm>
            <a:off x="1865758" y="1252301"/>
            <a:ext cx="707570" cy="11398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97B8DB8-7D38-0253-7856-58153EC095D8}"/>
              </a:ext>
            </a:extLst>
          </p:cNvPr>
          <p:cNvSpPr txBox="1"/>
          <p:nvPr/>
        </p:nvSpPr>
        <p:spPr>
          <a:xfrm>
            <a:off x="1865757" y="2392188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3EA9654-C3E0-2765-0F00-95183286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1899" y="980836"/>
            <a:ext cx="720000" cy="7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7C8795-2E29-B86C-BD36-0F025CCC2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403" y="1074366"/>
            <a:ext cx="5499675" cy="264748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B3CAEFC-A709-24FD-509B-183475FCBC66}"/>
              </a:ext>
            </a:extLst>
          </p:cNvPr>
          <p:cNvSpPr txBox="1"/>
          <p:nvPr/>
        </p:nvSpPr>
        <p:spPr>
          <a:xfrm>
            <a:off x="3984332" y="3743903"/>
            <a:ext cx="428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抵御恶意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的协议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Fusion</a:t>
            </a:r>
            <a:r>
              <a:rPr lang="en-US" altLang="zh-CN" sz="1800" baseline="30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  <a:endParaRPr kumimoji="1" lang="zh-CN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B1C2E7-3372-DE7A-333D-5FC6BE3AF14E}"/>
              </a:ext>
            </a:extLst>
          </p:cNvPr>
          <p:cNvSpPr txBox="1"/>
          <p:nvPr/>
        </p:nvSpPr>
        <p:spPr>
          <a:xfrm>
            <a:off x="392657" y="6550223"/>
            <a:ext cx="853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[6] 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Dong C, Weng J, Liu J N, et al. Fusion: Efficient and Secure Inference Resilient to Malicious Servers[J].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E3CB61-9969-6E0C-05CB-27DA7B28EEAD}"/>
                  </a:ext>
                </a:extLst>
              </p:cNvPr>
              <p:cNvSpPr txBox="1"/>
              <p:nvPr/>
            </p:nvSpPr>
            <p:spPr>
              <a:xfrm>
                <a:off x="3379403" y="715932"/>
                <a:ext cx="5499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Private Function Evaluation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E3CB61-9969-6E0C-05CB-27DA7B28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03" y="715932"/>
                <a:ext cx="5499675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AAA575-180F-CE1B-223E-50A74F7A8831}"/>
                  </a:ext>
                </a:extLst>
              </p:cNvPr>
              <p:cNvSpPr txBox="1"/>
              <p:nvPr/>
            </p:nvSpPr>
            <p:spPr>
              <a:xfrm>
                <a:off x="2021753" y="2698400"/>
                <a:ext cx="424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AAA575-180F-CE1B-223E-50A74F7A8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753" y="2698400"/>
                <a:ext cx="42492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14EEA23-414D-2222-1907-C518323E0CFF}"/>
                  </a:ext>
                </a:extLst>
              </p:cNvPr>
              <p:cNvSpPr txBox="1"/>
              <p:nvPr/>
            </p:nvSpPr>
            <p:spPr>
              <a:xfrm>
                <a:off x="9340507" y="2669640"/>
                <a:ext cx="424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14EEA23-414D-2222-1907-C518323E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507" y="2669640"/>
                <a:ext cx="4249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43FFEE7-90FF-98D2-26F1-75B63B4461A8}"/>
                  </a:ext>
                </a:extLst>
              </p:cNvPr>
              <p:cNvSpPr txBox="1"/>
              <p:nvPr/>
            </p:nvSpPr>
            <p:spPr>
              <a:xfrm>
                <a:off x="9030742" y="3172698"/>
                <a:ext cx="16507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公开样本假设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kumimoji="1"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43FFEE7-90FF-98D2-26F1-75B63B44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42" y="3172698"/>
                <a:ext cx="1650718" cy="646331"/>
              </a:xfrm>
              <a:prstGeom prst="rect">
                <a:avLst/>
              </a:prstGeom>
              <a:blipFill>
                <a:blip r:embed="rId8"/>
                <a:stretch>
                  <a:fillRect l="-2290" t="-3846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30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2F5C80-D936-189A-1063-19512C6F6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4035" r="17013" b="54371"/>
          <a:stretch/>
        </p:blipFill>
        <p:spPr>
          <a:xfrm>
            <a:off x="3449503" y="4321004"/>
            <a:ext cx="5346552" cy="1613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C904EA-1A4F-13B3-F9FF-1F58055C2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9086881" y="4343312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6A91EC-DA26-5C0D-1901-B9183709B889}"/>
              </a:ext>
            </a:extLst>
          </p:cNvPr>
          <p:cNvSpPr txBox="1"/>
          <p:nvPr/>
        </p:nvSpPr>
        <p:spPr>
          <a:xfrm>
            <a:off x="9170229" y="54831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C994DA-60D8-E094-8385-562FDDDB0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865758" y="4343312"/>
            <a:ext cx="70757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1BF9CE-E9B3-C5BF-CE33-AD9A66056867}"/>
              </a:ext>
            </a:extLst>
          </p:cNvPr>
          <p:cNvSpPr txBox="1"/>
          <p:nvPr/>
        </p:nvSpPr>
        <p:spPr>
          <a:xfrm>
            <a:off x="1865757" y="54831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CC4DBF-4918-286B-F235-8956EAAF9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61" y="3983312"/>
            <a:ext cx="720000" cy="7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126E4F6-B063-9A97-9DB3-D36D8D67BCDD}"/>
              </a:ext>
            </a:extLst>
          </p:cNvPr>
          <p:cNvSpPr txBox="1"/>
          <p:nvPr/>
        </p:nvSpPr>
        <p:spPr>
          <a:xfrm>
            <a:off x="3449504" y="5934651"/>
            <a:ext cx="534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抵御恶意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的半诚实混淆电路协议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Yao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B1C2E7-3372-DE7A-333D-5FC6BE3AF14E}"/>
              </a:ext>
            </a:extLst>
          </p:cNvPr>
          <p:cNvSpPr txBox="1"/>
          <p:nvPr/>
        </p:nvSpPr>
        <p:spPr>
          <a:xfrm>
            <a:off x="392657" y="6550223"/>
            <a:ext cx="853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[6] 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Dong C, Weng J, Liu J N, et al. Fusion: Efficient and Secure Inference Resilient to Malicious Servers[J].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329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55A037-B37F-D065-95D7-C86ACC5A1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68" y="920618"/>
            <a:ext cx="11078863" cy="58285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5E834A-3457-8609-7A08-9B7356672BE5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31363258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2F5C80-D936-189A-1063-19512C6F6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4035" r="17013" b="54371"/>
          <a:stretch/>
        </p:blipFill>
        <p:spPr>
          <a:xfrm>
            <a:off x="3449503" y="4321004"/>
            <a:ext cx="5346552" cy="1613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C904EA-1A4F-13B3-F9FF-1F58055C2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9086881" y="4343312"/>
            <a:ext cx="790920" cy="1139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6A91EC-DA26-5C0D-1901-B9183709B889}"/>
              </a:ext>
            </a:extLst>
          </p:cNvPr>
          <p:cNvSpPr txBox="1"/>
          <p:nvPr/>
        </p:nvSpPr>
        <p:spPr>
          <a:xfrm>
            <a:off x="9170229" y="54831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C994DA-60D8-E094-8385-562FDDDB0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865758" y="4343312"/>
            <a:ext cx="707570" cy="1139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1BF9CE-E9B3-C5BF-CE33-AD9A66056867}"/>
              </a:ext>
            </a:extLst>
          </p:cNvPr>
          <p:cNvSpPr txBox="1"/>
          <p:nvPr/>
        </p:nvSpPr>
        <p:spPr>
          <a:xfrm>
            <a:off x="1865757" y="5483199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CC4DBF-4918-286B-F235-8956EAAF9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61" y="3983312"/>
            <a:ext cx="720000" cy="7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126E4F6-B063-9A97-9DB3-D36D8D67BCDD}"/>
              </a:ext>
            </a:extLst>
          </p:cNvPr>
          <p:cNvSpPr txBox="1"/>
          <p:nvPr/>
        </p:nvSpPr>
        <p:spPr>
          <a:xfrm>
            <a:off x="3449504" y="5934651"/>
            <a:ext cx="534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抵御恶意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的半诚实混淆电路协议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Yao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FF4D3BC-3FBE-F6EE-A1E7-B61385612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55"/>
          <a:stretch/>
        </p:blipFill>
        <p:spPr>
          <a:xfrm>
            <a:off x="9065182" y="1252301"/>
            <a:ext cx="790920" cy="11398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25AD26-7CB9-6C8E-7648-A3B4E294CD49}"/>
              </a:ext>
            </a:extLst>
          </p:cNvPr>
          <p:cNvSpPr txBox="1"/>
          <p:nvPr/>
        </p:nvSpPr>
        <p:spPr>
          <a:xfrm>
            <a:off x="9148530" y="2392188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5AA2DB-8B15-9A34-7BDA-06186AA19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24"/>
          <a:stretch/>
        </p:blipFill>
        <p:spPr>
          <a:xfrm>
            <a:off x="1865758" y="1252301"/>
            <a:ext cx="707570" cy="11398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97B8DB8-7D38-0253-7856-58153EC095D8}"/>
              </a:ext>
            </a:extLst>
          </p:cNvPr>
          <p:cNvSpPr txBox="1"/>
          <p:nvPr/>
        </p:nvSpPr>
        <p:spPr>
          <a:xfrm>
            <a:off x="1865757" y="2392188"/>
            <a:ext cx="707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3EA9654-C3E0-2765-0F00-95183286F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1899" y="980836"/>
            <a:ext cx="720000" cy="7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7C8795-2E29-B86C-BD36-0F025CCC2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403" y="1074366"/>
            <a:ext cx="5499675" cy="264748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B3CAEFC-A709-24FD-509B-183475FCBC66}"/>
              </a:ext>
            </a:extLst>
          </p:cNvPr>
          <p:cNvSpPr txBox="1"/>
          <p:nvPr/>
        </p:nvSpPr>
        <p:spPr>
          <a:xfrm>
            <a:off x="3984332" y="3743903"/>
            <a:ext cx="428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抵御恶意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的协议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Fusion</a:t>
            </a:r>
            <a:r>
              <a:rPr lang="en-US" altLang="zh-CN" sz="1800" baseline="30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  <a:endParaRPr kumimoji="1" lang="zh-CN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B1C2E7-3372-DE7A-333D-5FC6BE3AF14E}"/>
              </a:ext>
            </a:extLst>
          </p:cNvPr>
          <p:cNvSpPr txBox="1"/>
          <p:nvPr/>
        </p:nvSpPr>
        <p:spPr>
          <a:xfrm>
            <a:off x="392657" y="6550223"/>
            <a:ext cx="853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[6] 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Dong C, Weng J, Liu J N, et al. Fusion: Efficient and Secure Inference Resilient to Malicious Servers[J].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E3CB61-9969-6E0C-05CB-27DA7B28EEAD}"/>
                  </a:ext>
                </a:extLst>
              </p:cNvPr>
              <p:cNvSpPr txBox="1"/>
              <p:nvPr/>
            </p:nvSpPr>
            <p:spPr>
              <a:xfrm>
                <a:off x="3379403" y="715932"/>
                <a:ext cx="5499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Private Function Evaluation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E3CB61-9969-6E0C-05CB-27DA7B28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03" y="715932"/>
                <a:ext cx="5499675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AAA575-180F-CE1B-223E-50A74F7A8831}"/>
                  </a:ext>
                </a:extLst>
              </p:cNvPr>
              <p:cNvSpPr txBox="1"/>
              <p:nvPr/>
            </p:nvSpPr>
            <p:spPr>
              <a:xfrm>
                <a:off x="2021753" y="2698400"/>
                <a:ext cx="424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AAA575-180F-CE1B-223E-50A74F7A8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753" y="2698400"/>
                <a:ext cx="42492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14EEA23-414D-2222-1907-C518323E0CFF}"/>
                  </a:ext>
                </a:extLst>
              </p:cNvPr>
              <p:cNvSpPr txBox="1"/>
              <p:nvPr/>
            </p:nvSpPr>
            <p:spPr>
              <a:xfrm>
                <a:off x="9340507" y="2669640"/>
                <a:ext cx="424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14EEA23-414D-2222-1907-C518323E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507" y="2669640"/>
                <a:ext cx="4249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下弧形箭头 13">
            <a:extLst>
              <a:ext uri="{FF2B5EF4-FFF2-40B4-BE49-F238E27FC236}">
                <a16:creationId xmlns:a16="http://schemas.microsoft.com/office/drawing/2014/main" id="{63C76F8C-6F5C-BA5B-7B86-258ABC58C0ED}"/>
              </a:ext>
            </a:extLst>
          </p:cNvPr>
          <p:cNvSpPr/>
          <p:nvPr/>
        </p:nvSpPr>
        <p:spPr>
          <a:xfrm rot="2296020">
            <a:off x="9870081" y="1989819"/>
            <a:ext cx="1566033" cy="73152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下弧形箭头 19">
            <a:extLst>
              <a:ext uri="{FF2B5EF4-FFF2-40B4-BE49-F238E27FC236}">
                <a16:creationId xmlns:a16="http://schemas.microsoft.com/office/drawing/2014/main" id="{8E8D328E-F69A-655F-8122-B8F8E70272CA}"/>
              </a:ext>
            </a:extLst>
          </p:cNvPr>
          <p:cNvSpPr/>
          <p:nvPr/>
        </p:nvSpPr>
        <p:spPr>
          <a:xfrm rot="6770041" flipH="1">
            <a:off x="10070423" y="3898475"/>
            <a:ext cx="1566033" cy="73152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5BA468-6C37-B788-7FCA-79407853FC35}"/>
              </a:ext>
            </a:extLst>
          </p:cNvPr>
          <p:cNvSpPr txBox="1"/>
          <p:nvPr/>
        </p:nvSpPr>
        <p:spPr>
          <a:xfrm>
            <a:off x="10212483" y="3007751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Malicious</a:t>
            </a:r>
            <a:endParaRPr kumimoji="1"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8A9F253-CCDB-1AA4-4604-0515936D1E06}"/>
                  </a:ext>
                </a:extLst>
              </p:cNvPr>
              <p:cNvSpPr txBox="1"/>
              <p:nvPr/>
            </p:nvSpPr>
            <p:spPr>
              <a:xfrm>
                <a:off x="7838362" y="82877"/>
                <a:ext cx="4263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Secure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Evaluation</a:t>
                </a:r>
                <a:r>
                  <a:rPr kumimoji="1" lang="en-US" altLang="zh-CN" b="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8A9F253-CCDB-1AA4-4604-0515936D1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362" y="82877"/>
                <a:ext cx="4263797" cy="369332"/>
              </a:xfrm>
              <a:prstGeom prst="rect">
                <a:avLst/>
              </a:prstGeom>
              <a:blipFill>
                <a:blip r:embed="rId9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855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D95C595-9FD6-27D0-92B3-3456EA9215FF}"/>
              </a:ext>
            </a:extLst>
          </p:cNvPr>
          <p:cNvSpPr/>
          <p:nvPr/>
        </p:nvSpPr>
        <p:spPr>
          <a:xfrm>
            <a:off x="1" y="2603581"/>
            <a:ext cx="12191999" cy="131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/>
              <a:t>谢  谢  大  家  ！</a:t>
            </a:r>
          </a:p>
        </p:txBody>
      </p:sp>
    </p:spTree>
    <p:extLst>
      <p:ext uri="{BB962C8B-B14F-4D97-AF65-F5344CB8AC3E}">
        <p14:creationId xmlns:p14="http://schemas.microsoft.com/office/powerpoint/2010/main" val="79331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 descr="悲伤的脸轮廓 纯色填充">
            <a:extLst>
              <a:ext uri="{FF2B5EF4-FFF2-40B4-BE49-F238E27FC236}">
                <a16:creationId xmlns:a16="http://schemas.microsoft.com/office/drawing/2014/main" id="{90784C3C-D4C4-7DA4-FF1E-797532D4C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3423" y="2779586"/>
            <a:ext cx="914400" cy="914400"/>
          </a:xfrm>
          <a:prstGeom prst="rect">
            <a:avLst/>
          </a:prstGeom>
        </p:spPr>
      </p:pic>
      <p:pic>
        <p:nvPicPr>
          <p:cNvPr id="17" name="图形 16" descr="眨眼的脸轮廓 纯色填充">
            <a:extLst>
              <a:ext uri="{FF2B5EF4-FFF2-40B4-BE49-F238E27FC236}">
                <a16:creationId xmlns:a16="http://schemas.microsoft.com/office/drawing/2014/main" id="{7D40B4B0-7D8E-81E2-DCEF-432614B61C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423" y="2782696"/>
            <a:ext cx="914400" cy="91440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C47FFAC1-41B7-2227-AB2C-F17467B42436}"/>
              </a:ext>
            </a:extLst>
          </p:cNvPr>
          <p:cNvSpPr txBox="1">
            <a:spLocks/>
          </p:cNvSpPr>
          <p:nvPr/>
        </p:nvSpPr>
        <p:spPr>
          <a:xfrm>
            <a:off x="838200" y="920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Covert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Security [AL07]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19" name="内容占位符 5" descr="用户 纯色填充">
            <a:extLst>
              <a:ext uri="{FF2B5EF4-FFF2-40B4-BE49-F238E27FC236}">
                <a16:creationId xmlns:a16="http://schemas.microsoft.com/office/drawing/2014/main" id="{7DC9F78D-D168-5314-1C3C-DE639BF4EB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599" y="3492860"/>
            <a:ext cx="914400" cy="914400"/>
          </a:xfrm>
          <a:prstGeom prst="rect">
            <a:avLst/>
          </a:prstGeom>
        </p:spPr>
      </p:pic>
      <p:pic>
        <p:nvPicPr>
          <p:cNvPr id="20" name="图形 19" descr="实心填充的恶魔表情 纯色填充">
            <a:extLst>
              <a:ext uri="{FF2B5EF4-FFF2-40B4-BE49-F238E27FC236}">
                <a16:creationId xmlns:a16="http://schemas.microsoft.com/office/drawing/2014/main" id="{5AA06662-6B53-E751-7F0D-1267E065AF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5736" y="3554304"/>
            <a:ext cx="478126" cy="478126"/>
          </a:xfrm>
          <a:prstGeom prst="rect">
            <a:avLst/>
          </a:prstGeom>
        </p:spPr>
      </p:pic>
      <p:cxnSp>
        <p:nvCxnSpPr>
          <p:cNvPr id="21" name="直接连接符 8">
            <a:extLst>
              <a:ext uri="{FF2B5EF4-FFF2-40B4-BE49-F238E27FC236}">
                <a16:creationId xmlns:a16="http://schemas.microsoft.com/office/drawing/2014/main" id="{BF284D51-75A3-29A4-B69F-033265AEC0FD}"/>
              </a:ext>
            </a:extLst>
          </p:cNvPr>
          <p:cNvCxnSpPr>
            <a:cxnSpLocks/>
          </p:cNvCxnSpPr>
          <p:nvPr/>
        </p:nvCxnSpPr>
        <p:spPr>
          <a:xfrm>
            <a:off x="1892002" y="3924309"/>
            <a:ext cx="2912887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22" name="直接箭头连接符 11">
            <a:extLst>
              <a:ext uri="{FF2B5EF4-FFF2-40B4-BE49-F238E27FC236}">
                <a16:creationId xmlns:a16="http://schemas.microsoft.com/office/drawing/2014/main" id="{9C3F9A39-E945-A246-6338-7099E2A1704F}"/>
              </a:ext>
            </a:extLst>
          </p:cNvPr>
          <p:cNvCxnSpPr>
            <a:cxnSpLocks/>
          </p:cNvCxnSpPr>
          <p:nvPr/>
        </p:nvCxnSpPr>
        <p:spPr>
          <a:xfrm flipV="1">
            <a:off x="4797494" y="3277229"/>
            <a:ext cx="1491804" cy="64707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A173883-C7A1-8440-7DBE-DF7E51B8BE42}"/>
              </a:ext>
            </a:extLst>
          </p:cNvPr>
          <p:cNvSpPr txBox="1"/>
          <p:nvPr/>
        </p:nvSpPr>
        <p:spPr>
          <a:xfrm>
            <a:off x="1687985" y="3554304"/>
            <a:ext cx="3095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May deviate from the protocol 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E439C90-9A35-29B3-3539-292C77D1BC86}"/>
              </a:ext>
            </a:extLst>
          </p:cNvPr>
          <p:cNvSpPr txBox="1"/>
          <p:nvPr/>
        </p:nvSpPr>
        <p:spPr>
          <a:xfrm>
            <a:off x="4996362" y="3239896"/>
            <a:ext cx="9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90%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5" name="对话气泡: 圆角矩形 30">
            <a:extLst>
              <a:ext uri="{FF2B5EF4-FFF2-40B4-BE49-F238E27FC236}">
                <a16:creationId xmlns:a16="http://schemas.microsoft.com/office/drawing/2014/main" id="{A445B76E-AE1C-8438-A52F-32D2D6F719F9}"/>
              </a:ext>
            </a:extLst>
          </p:cNvPr>
          <p:cNvSpPr/>
          <p:nvPr/>
        </p:nvSpPr>
        <p:spPr>
          <a:xfrm>
            <a:off x="7422260" y="2152804"/>
            <a:ext cx="1351528" cy="620008"/>
          </a:xfrm>
          <a:prstGeom prst="wedgeRoundRectCallout">
            <a:avLst>
              <a:gd name="adj1" fmla="val -60107"/>
              <a:gd name="adj2" fmla="val 81205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 catch you!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26" name="对话气泡: 圆角矩形 40">
            <a:extLst>
              <a:ext uri="{FF2B5EF4-FFF2-40B4-BE49-F238E27FC236}">
                <a16:creationId xmlns:a16="http://schemas.microsoft.com/office/drawing/2014/main" id="{91E796B3-76B1-434C-EF21-583EB6880CBE}"/>
              </a:ext>
            </a:extLst>
          </p:cNvPr>
          <p:cNvSpPr/>
          <p:nvPr/>
        </p:nvSpPr>
        <p:spPr>
          <a:xfrm>
            <a:off x="8946546" y="2407083"/>
            <a:ext cx="2407254" cy="798810"/>
          </a:xfrm>
          <a:prstGeom prst="wedgeRoundRectCallout">
            <a:avLst>
              <a:gd name="adj1" fmla="val -120064"/>
              <a:gd name="adj2" fmla="val 50774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But I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cannot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convince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others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 this deviation has happened…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D16D69B-A359-CAC4-5FA0-676E11F6F40C}"/>
              </a:ext>
            </a:extLst>
          </p:cNvPr>
          <p:cNvSpPr txBox="1"/>
          <p:nvPr/>
        </p:nvSpPr>
        <p:spPr>
          <a:xfrm>
            <a:off x="5043350" y="3693986"/>
            <a:ext cx="173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deterrence factor</a:t>
            </a:r>
          </a:p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(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fixed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and</a:t>
            </a:r>
            <a:r>
              <a:rPr lang="en-US" altLang="zh-CN" dirty="0">
                <a:solidFill>
                  <a:srgbClr val="C00000"/>
                </a:solidFill>
                <a:latin typeface="Times New Roman"/>
                <a:ea typeface="宋体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/>
                <a:ea typeface="宋体"/>
              </a:rPr>
              <a:t>high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endParaRPr lang="zh-CN" altLang="en-US" dirty="0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087C7A-4CA0-6663-B04C-9653DCB00851}"/>
              </a:ext>
            </a:extLst>
          </p:cNvPr>
          <p:cNvSpPr txBox="1"/>
          <p:nvPr/>
        </p:nvSpPr>
        <p:spPr>
          <a:xfrm>
            <a:off x="467709" y="33584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MT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 隐蔽安全动机和研究现状</a:t>
            </a:r>
          </a:p>
        </p:txBody>
      </p:sp>
    </p:spTree>
    <p:extLst>
      <p:ext uri="{BB962C8B-B14F-4D97-AF65-F5344CB8AC3E}">
        <p14:creationId xmlns:p14="http://schemas.microsoft.com/office/powerpoint/2010/main" val="3929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PC介绍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59495</TotalTime>
  <Words>5534</Words>
  <Application>Microsoft Macintosh PowerPoint</Application>
  <PresentationFormat>宽屏</PresentationFormat>
  <Paragraphs>743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1" baseType="lpstr">
      <vt:lpstr>SimHei</vt:lpstr>
      <vt:lpstr>微软雅黑</vt:lpstr>
      <vt:lpstr>ArialMT</vt:lpstr>
      <vt:lpstr>Arial</vt:lpstr>
      <vt:lpstr>Book Antiqua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yangpeng</dc:creator>
  <cp:lastModifiedBy>Peng Yang</cp:lastModifiedBy>
  <cp:revision>2154</cp:revision>
  <dcterms:created xsi:type="dcterms:W3CDTF">2022-05-16T11:31:25Z</dcterms:created>
  <dcterms:modified xsi:type="dcterms:W3CDTF">2024-01-04T04:06:13Z</dcterms:modified>
</cp:coreProperties>
</file>